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2" r:id="rId6"/>
    <p:sldId id="278" r:id="rId7"/>
    <p:sldId id="286" r:id="rId8"/>
    <p:sldId id="279" r:id="rId9"/>
    <p:sldId id="280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63" r:id="rId18"/>
    <p:sldId id="264" r:id="rId19"/>
    <p:sldId id="267" r:id="rId20"/>
    <p:sldId id="295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81" r:id="rId32"/>
    <p:sldId id="282" r:id="rId33"/>
    <p:sldId id="284" r:id="rId34"/>
    <p:sldId id="285" r:id="rId35"/>
    <p:sldId id="296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50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9FcUc3AvxfsrA0BM9wuPuA==" hashData="73XwZkt9RuqHn/qPbU1SXs5D8hATqySdtutedHfknyFKMBv5x4SDC0NqTtcLfr56m6x1VsdlocJu/dTLYt0gMQ=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R" userId="c4b50ba4606b11ae" providerId="LiveId" clId="{52F5F2A3-4DF0-4486-8409-7E29198D571B}"/>
    <pc:docChg chg="addSld delSld modSld">
      <pc:chgData name="S R" userId="c4b50ba4606b11ae" providerId="LiveId" clId="{52F5F2A3-4DF0-4486-8409-7E29198D571B}" dt="2023-10-01T05:03:39.517" v="2" actId="1076"/>
      <pc:docMkLst>
        <pc:docMk/>
      </pc:docMkLst>
      <pc:sldChg chg="del">
        <pc:chgData name="S R" userId="c4b50ba4606b11ae" providerId="LiveId" clId="{52F5F2A3-4DF0-4486-8409-7E29198D571B}" dt="2023-10-01T05:03:32.203" v="1" actId="47"/>
        <pc:sldMkLst>
          <pc:docMk/>
          <pc:sldMk cId="3874638272" sldId="25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670095274" sldId="257"/>
        </pc:sldMkLst>
      </pc:sldChg>
      <pc:sldChg chg="modSp add mod">
        <pc:chgData name="S R" userId="c4b50ba4606b11ae" providerId="LiveId" clId="{52F5F2A3-4DF0-4486-8409-7E29198D571B}" dt="2023-10-01T05:03:39.517" v="2" actId="1076"/>
        <pc:sldMkLst>
          <pc:docMk/>
          <pc:sldMk cId="462859346" sldId="258"/>
        </pc:sldMkLst>
        <pc:spChg chg="mod">
          <ac:chgData name="S R" userId="c4b50ba4606b11ae" providerId="LiveId" clId="{52F5F2A3-4DF0-4486-8409-7E29198D571B}" dt="2023-10-01T05:03:39.517" v="2" actId="1076"/>
          <ac:spMkLst>
            <pc:docMk/>
            <pc:sldMk cId="462859346" sldId="258"/>
            <ac:spMk id="2" creationId="{C7CAC7CE-991C-15E8-53EC-FBAE0A599261}"/>
          </ac:spMkLst>
        </pc:spChg>
      </pc:sldChg>
      <pc:sldChg chg="add">
        <pc:chgData name="S R" userId="c4b50ba4606b11ae" providerId="LiveId" clId="{52F5F2A3-4DF0-4486-8409-7E29198D571B}" dt="2023-10-01T05:03:06.174" v="0"/>
        <pc:sldMkLst>
          <pc:docMk/>
          <pc:sldMk cId="2290906933" sldId="25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142414435" sldId="26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895972701" sldId="26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713060104" sldId="26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265494615" sldId="26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048296021" sldId="26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762225865" sldId="26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465297139" sldId="26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951891656" sldId="27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766687416" sldId="27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258817761" sldId="27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368730055" sldId="27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768422650" sldId="27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835113437" sldId="27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814342473" sldId="27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585182786" sldId="27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374617057" sldId="27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293815295" sldId="27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974803288" sldId="28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682997782" sldId="28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365314354" sldId="28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994892825" sldId="28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519142157" sldId="28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053282954" sldId="28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07676365" sldId="28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34424451" sldId="28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753146414" sldId="28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494064888" sldId="29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1502040" sldId="29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06498518" sldId="29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025725389" sldId="29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01859638" sldId="29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276991082" sldId="29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995694976" sldId="29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747624260" sldId="29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244039060" sldId="30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242632306" sldId="30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133235685" sldId="30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282320404" sldId="30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006430998" sldId="30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277767994" sldId="30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104874034" sldId="30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559896710" sldId="30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181694926" sldId="30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800128655" sldId="30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919773266" sldId="31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951099144" sldId="31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175153341" sldId="31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701897108" sldId="31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139408620" sldId="31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978183443" sldId="31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585986149" sldId="31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759178082" sldId="31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257854103" sldId="31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667741765" sldId="31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297520281" sldId="32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17248788" sldId="32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412518794" sldId="32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934880100" sldId="32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604268609" sldId="32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068090371" sldId="32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116840345" sldId="32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024970632" sldId="32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728779405" sldId="32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586963302" sldId="32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384503346" sldId="33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110328903" sldId="33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228436813" sldId="33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480203953" sldId="33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62305014" sldId="33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467529419" sldId="33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754068624" sldId="33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46704259" sldId="33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96414716" sldId="33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14229897" sldId="33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527101661" sldId="340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822260162" sldId="341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916177864" sldId="342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740247822" sldId="343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368351711" sldId="344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435465613" sldId="345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3888455230" sldId="346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1237196670" sldId="347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141465920" sldId="348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867364208" sldId="349"/>
        </pc:sldMkLst>
      </pc:sldChg>
      <pc:sldChg chg="add">
        <pc:chgData name="S R" userId="c4b50ba4606b11ae" providerId="LiveId" clId="{52F5F2A3-4DF0-4486-8409-7E29198D571B}" dt="2023-10-01T05:03:06.174" v="0"/>
        <pc:sldMkLst>
          <pc:docMk/>
          <pc:sldMk cId="2649653408" sldId="35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14:28:42.9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0ED0-FDCF-414C-313C-B59B8AD02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34723-5E5A-B421-5314-C37D0AC39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9D0AC-1B9A-F8D8-287D-20A7D834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D368B-CA48-3AA8-EC53-754421A3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9B85C-2E44-4FDC-AE9B-001A768C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46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1E8E-C2E8-6034-49D4-270ECD43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D5852-9F5A-8E44-82F0-DCE9AAEF5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A70C3-888F-6354-CA06-47F6DB35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46174-4A42-EF63-6D23-C8A3FCB1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C161-45E2-5132-48DC-96C772EA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98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1CD263-DA8B-C244-D403-E2FED6292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C8F30-F982-4F9B-76F3-56517B2E4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0EF0-8BFA-9E76-2DF2-FCFB4E32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D047C-ED8E-58A9-9264-0949B8668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667D2-6294-4C1E-2AA9-D3AE2847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92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4570-FF9F-E148-D8F2-1E88EABD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103E-195E-FDCE-EC95-EFE78A172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51B9-F1B6-2DEF-A469-A6ED95A3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0F6D3-AD32-6E50-AA4F-C815FD86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9E4E-A7EA-9966-2606-09B927DD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49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3857-4376-3ACC-277E-60CB92D44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A4693-C50A-AC8E-6895-104734F72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BC226-3913-8901-3988-6BBEE788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99BE-6C7F-2DE5-5CC1-E7702B37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FBD0A-964A-6914-D20E-2C92B8E6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93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E71C-F871-644D-6758-707BD7BF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2EFD-C0B2-3AF9-8D70-FA11C4592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8E87F-A07F-898C-384C-59D0E2449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0CFDE-6696-77E9-9216-82AF40EC37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3A075-81E7-4AB8-0BB8-5BBB20B2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3742D-C9D2-DFFA-7814-4FEEA6C52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699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478D-F741-275A-6F8E-955B10C6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1E44-2CA7-8F80-43D3-C809241B6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9FA3D-EE83-9DE8-FC30-7DA019406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6D06B-82CC-7D4D-90AF-912E06F2C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51249-70E1-CD18-2D93-830FA3B78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4C819-EF6A-E7D6-8D2E-8EBC5010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40A8D-6E52-A8D1-518C-A154A682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ACAE2B-DFDE-558B-0A4F-DDFD12D6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54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38C4-7786-F046-CD99-7A1985397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40B29-DB79-6E91-A75D-B81C52E2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D1342-7A7E-E2B2-6300-60E7C5341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FF141-1D78-F98C-A9C7-9570A8BF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85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005F5B-B373-7251-EE64-A3F57FC5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80CE6-5157-D966-94B9-9085FB1C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3AFE5-3C90-7661-C25E-E7198E05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2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18CA-D7B5-6A38-548B-BE0AD15A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8BCA-4E73-E65D-FECD-ACD807EC8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A9B23-3FC2-9881-3F7A-77EDB9768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7CC08-A7B3-5C4B-CBDD-48503B0AF1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16E5C-8689-BAB6-689B-13611B77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5BD82-01E1-4C54-1BFA-03402D02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83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1294A-4123-7895-8E9C-EA1C34D9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3EBF70-57F0-659E-C0F1-41F736006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CCB36-B335-9EF3-6D4E-D1A8332C7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E1E79-CA26-A236-CA0C-FF99B116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CF4959-8294-496E-8DDC-A1C22D856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F26E5-1C48-3331-F558-EC081893C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264EF-AB16-FC07-8820-3958BCB0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3B5BF-7D25-4642-B572-7841D21AB1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10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F46D4A-FF7D-A90E-7015-6C31096A2ECB}"/>
              </a:ext>
            </a:extLst>
          </p:cNvPr>
          <p:cNvSpPr txBox="1"/>
          <p:nvPr userDrawn="1"/>
        </p:nvSpPr>
        <p:spPr>
          <a:xfrm rot="19837900">
            <a:off x="257077" y="2889101"/>
            <a:ext cx="11935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PREPARED BY RINJU RAVINDRAN, ADHOC ASST. PROF. ECE, GCEK</a:t>
            </a:r>
            <a:endParaRPr lang="en-IN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C7CE-991C-15E8-53EC-FBAE0A59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765" y="2984038"/>
            <a:ext cx="898938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OP AMP WITH NEGATIVE FEEDBACK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859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0ACDE-6ADF-D8B3-5CEC-4680904B6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27139"/>
                <a:ext cx="10515600" cy="59689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>
                    <a:solidFill>
                      <a:srgbClr val="FF0000"/>
                    </a:solidFill>
                  </a:rPr>
                  <a:t>Gain Stability: </a:t>
                </a:r>
              </a:p>
              <a:p>
                <a:pPr marL="0" indent="0">
                  <a:buNone/>
                </a:pPr>
                <a:r>
                  <a:rPr lang="en-US" dirty="0"/>
                  <a:t>An important advantage of negative voltage feedback is that the resultant gain of the amplifier can be made independent of transistor parameters or the supply voltage variations,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                                      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</a:t>
                </a:r>
                <a:r>
                  <a:rPr lang="en-US" sz="2800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sz="28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IN" dirty="0"/>
                  <a:t>   </a:t>
                </a:r>
              </a:p>
              <a:p>
                <a:pPr marL="0" indent="0">
                  <a:buNone/>
                </a:pPr>
                <a:r>
                  <a:rPr lang="en-US" dirty="0"/>
                  <a:t>For negative voltage feedback in an amplifier to be effective, the designer deliberately makes the product Aβ much &gt;&gt; unity. </a:t>
                </a:r>
              </a:p>
              <a:p>
                <a:pPr marL="0" indent="0">
                  <a:buNone/>
                </a:pPr>
                <a:r>
                  <a:rPr lang="en-US" dirty="0"/>
                  <a:t>Therefore, in the above relation, ‘1’ can be neglected as compared to Aβ and the expression becomes</a:t>
                </a:r>
              </a:p>
              <a:p>
                <a:pPr marL="0" indent="0">
                  <a:buNone/>
                </a:pPr>
                <a:r>
                  <a:rPr lang="da-DK" dirty="0"/>
                  <a:t>                                    </a:t>
                </a:r>
                <a:r>
                  <a:rPr lang="da-DK" b="1" dirty="0">
                    <a:solidFill>
                      <a:srgbClr val="FF0000"/>
                    </a:solidFill>
                  </a:rPr>
                  <a:t>A</a:t>
                </a:r>
                <a:r>
                  <a:rPr lang="da-DK" b="1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da-DK" b="1" dirty="0">
                    <a:solidFill>
                      <a:srgbClr val="FF0000"/>
                    </a:solidFill>
                  </a:rPr>
                  <a:t> = A/(1+Aβ) = 1/β</a:t>
                </a:r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0ACDE-6ADF-D8B3-5CEC-4680904B6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27139"/>
                <a:ext cx="10515600" cy="5968970"/>
              </a:xfrm>
              <a:blipFill>
                <a:blip r:embed="rId2"/>
                <a:stretch>
                  <a:fillRect l="-1217" t="-17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7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DDC5-4024-EE61-DBA0-B38C8DAA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FF08-F540-783C-C571-5368C3E68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8282" cy="4351338"/>
          </a:xfrm>
        </p:spPr>
        <p:txBody>
          <a:bodyPr/>
          <a:lstStyle/>
          <a:p>
            <a:r>
              <a:rPr lang="en-US" dirty="0"/>
              <a:t>It can be seen that the gain now depends only upon feedback fraction, β, i.e., on the characteristics of feedback circuit.</a:t>
            </a:r>
          </a:p>
          <a:p>
            <a:r>
              <a:rPr lang="en-US" dirty="0"/>
              <a:t> As feedback circuit is usually a voltage divider (a resistive network), therefore, it is unaffected by changes in temperature, variations in transistor parameters and frequency. </a:t>
            </a:r>
          </a:p>
          <a:p>
            <a:r>
              <a:rPr lang="en-US" dirty="0"/>
              <a:t>Hence, the gain of the amplifier is extremely stable.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2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87CBD-1A6E-C777-C4DB-ADC31340C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818" y="911225"/>
            <a:ext cx="10515600" cy="4930282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Distortion: </a:t>
            </a:r>
          </a:p>
          <a:p>
            <a:r>
              <a:rPr lang="en-US" dirty="0"/>
              <a:t>A power amplifier will have non-linear distortion because of large signal variations. </a:t>
            </a:r>
          </a:p>
          <a:p>
            <a:r>
              <a:rPr lang="en-US" dirty="0"/>
              <a:t>The negative feedback reduces the nonlinear distortion.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    			</a:t>
            </a:r>
            <a:r>
              <a:rPr lang="en-US" b="1" dirty="0" err="1">
                <a:solidFill>
                  <a:srgbClr val="FF0000"/>
                </a:solidFill>
              </a:rPr>
              <a:t>D</a:t>
            </a:r>
            <a:r>
              <a:rPr lang="en-US" b="1" baseline="-25000" dirty="0" err="1">
                <a:solidFill>
                  <a:srgbClr val="FF0000"/>
                </a:solidFill>
              </a:rPr>
              <a:t>f</a:t>
            </a:r>
            <a:r>
              <a:rPr lang="en-US" b="1" dirty="0">
                <a:solidFill>
                  <a:srgbClr val="FF0000"/>
                </a:solidFill>
              </a:rPr>
              <a:t>= D/(1+Aβ) </a:t>
            </a:r>
          </a:p>
          <a:p>
            <a:pPr marL="0" indent="0">
              <a:buNone/>
            </a:pPr>
            <a:r>
              <a:rPr lang="en-US" dirty="0"/>
              <a:t>Where D = distortion in amplifier without feedback 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baseline="-25000" dirty="0" err="1"/>
              <a:t>f</a:t>
            </a:r>
            <a:r>
              <a:rPr lang="en-US" dirty="0"/>
              <a:t> = distortion in amplifier with negative feedback</a:t>
            </a:r>
          </a:p>
          <a:p>
            <a:pPr marL="0" indent="0">
              <a:buNone/>
            </a:pPr>
            <a:r>
              <a:rPr lang="en-US" dirty="0"/>
              <a:t>By applying negative feedback, the distortion is reduced by a factor (1+Aβ)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314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7A24-4B66-8AD8-059E-7C95C0D2E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0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Noise :</a:t>
            </a:r>
          </a:p>
          <a:p>
            <a:r>
              <a:rPr lang="en-US" dirty="0"/>
              <a:t> There are many no. of sources of noise in an amplifier. </a:t>
            </a:r>
          </a:p>
          <a:p>
            <a:r>
              <a:rPr lang="en-US" dirty="0"/>
              <a:t>The noise N can be reduced by the factor of (1+Aβ), in a similar manner to non-linear distortion, so that the noise with feedback is given by</a:t>
            </a:r>
          </a:p>
          <a:p>
            <a:pPr marL="0" indent="0">
              <a:buNone/>
            </a:pPr>
            <a:r>
              <a:rPr lang="en-IN" dirty="0"/>
              <a:t>			</a:t>
            </a:r>
            <a:r>
              <a:rPr lang="en-IN" b="1" dirty="0" err="1">
                <a:solidFill>
                  <a:srgbClr val="FF0000"/>
                </a:solidFill>
              </a:rPr>
              <a:t>N</a:t>
            </a:r>
            <a:r>
              <a:rPr lang="en-IN" b="1" baseline="-25000" dirty="0" err="1">
                <a:solidFill>
                  <a:srgbClr val="FF0000"/>
                </a:solidFill>
              </a:rPr>
              <a:t>f</a:t>
            </a:r>
            <a:r>
              <a:rPr lang="en-IN" b="1" dirty="0">
                <a:solidFill>
                  <a:srgbClr val="FF0000"/>
                </a:solidFill>
              </a:rPr>
              <a:t> = N/(1+A</a:t>
            </a:r>
            <a:r>
              <a:rPr lang="el-GR" b="1" dirty="0">
                <a:solidFill>
                  <a:srgbClr val="FF0000"/>
                </a:solidFill>
              </a:rPr>
              <a:t>β)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64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D6191-DF0E-07EC-0007-242869FD6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4" y="9644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Input / Output Impedance :</a:t>
            </a:r>
          </a:p>
          <a:p>
            <a:r>
              <a:rPr lang="en-US" dirty="0"/>
              <a:t> The input and output impedances will also improve by a factor of (1+Aβ), based on feedback connection type.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0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634A4-A4B9-6524-9B4C-647A0496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rgbClr val="FF0000"/>
                </a:solidFill>
              </a:rPr>
              <a:t>Bandwidth and Gain-bandwidth Product: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86654-3717-C81B-E5E7-5C061C2B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373" y="1825625"/>
            <a:ext cx="8939253" cy="4351338"/>
          </a:xfrm>
        </p:spPr>
      </p:pic>
    </p:spTree>
    <p:extLst>
      <p:ext uri="{BB962C8B-B14F-4D97-AF65-F5344CB8AC3E}">
        <p14:creationId xmlns:p14="http://schemas.microsoft.com/office/powerpoint/2010/main" val="206498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482F-5566-3732-6E4B-EBE7AB767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79" y="937857"/>
            <a:ext cx="10515600" cy="5427431"/>
          </a:xfrm>
        </p:spPr>
        <p:txBody>
          <a:bodyPr>
            <a:normAutofit/>
          </a:bodyPr>
          <a:lstStyle/>
          <a:p>
            <a:r>
              <a:rPr lang="en-US" dirty="0"/>
              <a:t>Each of higher and lower cut-off frequencies will improve by a factor of (1+Aβ). However, gain-bandwidth product remains constant.</a:t>
            </a:r>
          </a:p>
          <a:p>
            <a:pPr marL="0" indent="0">
              <a:buNone/>
            </a:pPr>
            <a:r>
              <a:rPr lang="en-US" u="sng" dirty="0"/>
              <a:t>BW of the amplifier: </a:t>
            </a:r>
          </a:p>
          <a:p>
            <a:r>
              <a:rPr lang="en-US" dirty="0"/>
              <a:t>This refers to the ‘band’ of frequencies for which the amplifier has a useful gain. Outside this useful band, the gain of the amplifier is considered to be insufficient compared with the gain at the </a:t>
            </a:r>
            <a:r>
              <a:rPr lang="en-US" dirty="0" err="1"/>
              <a:t>centre</a:t>
            </a:r>
            <a:r>
              <a:rPr lang="en-US" dirty="0"/>
              <a:t> of the bandwidth. The bandwidth specified for the voltage amplifiers is the range of </a:t>
            </a:r>
            <a:r>
              <a:rPr lang="en-US" dirty="0" err="1"/>
              <a:t>freq.s</a:t>
            </a:r>
            <a:r>
              <a:rPr lang="en-US" dirty="0"/>
              <a:t> for which the amplifiers gain is greater than 0.707 of the max. gain </a:t>
            </a:r>
          </a:p>
          <a:p>
            <a:r>
              <a:rPr lang="en-US" dirty="0"/>
              <a:t>decibels are used to indicate gain.</a:t>
            </a:r>
          </a:p>
        </p:txBody>
      </p:sp>
    </p:spTree>
    <p:extLst>
      <p:ext uri="{BB962C8B-B14F-4D97-AF65-F5344CB8AC3E}">
        <p14:creationId xmlns:p14="http://schemas.microsoft.com/office/powerpoint/2010/main" val="402572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F8D7E-B15E-689C-3860-CB3FF381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+mn-lt"/>
              </a:rPr>
              <a:t>Block diagram representation of f/b configurations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2C94-E2E4-EA14-8C3D-0EC841DBA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 amp that uses a f/b ----- </a:t>
            </a:r>
            <a:r>
              <a:rPr lang="en-US" b="1" dirty="0">
                <a:solidFill>
                  <a:srgbClr val="7030A0"/>
                </a:solidFill>
              </a:rPr>
              <a:t>f/b amplifier</a:t>
            </a:r>
            <a:r>
              <a:rPr lang="en-US" dirty="0"/>
              <a:t>.</a:t>
            </a:r>
          </a:p>
          <a:p>
            <a:r>
              <a:rPr lang="en-US" dirty="0"/>
              <a:t>Also called </a:t>
            </a:r>
            <a:r>
              <a:rPr lang="en-US" b="1" dirty="0">
                <a:solidFill>
                  <a:srgbClr val="7030A0"/>
                </a:solidFill>
              </a:rPr>
              <a:t>Closed loop amplifier </a:t>
            </a:r>
            <a:r>
              <a:rPr lang="en-US" dirty="0" err="1"/>
              <a:t>bcoz</a:t>
            </a:r>
            <a:r>
              <a:rPr lang="en-US" dirty="0"/>
              <a:t> f/b forms a closed loop(CL) btw </a:t>
            </a:r>
            <a:r>
              <a:rPr lang="en-US" dirty="0" err="1"/>
              <a:t>i</a:t>
            </a:r>
            <a:r>
              <a:rPr lang="en-US" dirty="0"/>
              <a:t>/p &amp; o/p.</a:t>
            </a:r>
          </a:p>
          <a:p>
            <a:r>
              <a:rPr lang="en-IN" dirty="0"/>
              <a:t>F/b </a:t>
            </a:r>
            <a:r>
              <a:rPr lang="en-IN" dirty="0" err="1"/>
              <a:t>ampr</a:t>
            </a:r>
            <a:r>
              <a:rPr lang="en-IN" dirty="0"/>
              <a:t> has 2 parts : an op amp &amp; f/b </a:t>
            </a:r>
            <a:r>
              <a:rPr lang="en-IN" dirty="0" err="1"/>
              <a:t>ckt</a:t>
            </a:r>
            <a:r>
              <a:rPr lang="en-IN" dirty="0"/>
              <a:t>.</a:t>
            </a:r>
          </a:p>
          <a:p>
            <a:r>
              <a:rPr lang="en-IN" dirty="0"/>
              <a:t>F/b </a:t>
            </a:r>
            <a:r>
              <a:rPr lang="en-IN" dirty="0" err="1"/>
              <a:t>ckt</a:t>
            </a:r>
            <a:r>
              <a:rPr lang="en-IN" dirty="0"/>
              <a:t> may be made up of either passive components, active comp or both.</a:t>
            </a:r>
          </a:p>
          <a:p>
            <a:r>
              <a:rPr lang="en-IN" dirty="0"/>
              <a:t>In this, </a:t>
            </a:r>
            <a:r>
              <a:rPr lang="en-IN" dirty="0" err="1"/>
              <a:t>inorder</a:t>
            </a:r>
            <a:r>
              <a:rPr lang="en-IN" dirty="0"/>
              <a:t> to develop the basic f/b concepts, we are using only purely resistive f/b </a:t>
            </a:r>
            <a:r>
              <a:rPr lang="en-IN" dirty="0" err="1"/>
              <a:t>ckts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06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29AD-4EA9-B4B1-CAB9-B68D2439E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874"/>
            <a:ext cx="10515600" cy="4351338"/>
          </a:xfrm>
        </p:spPr>
        <p:txBody>
          <a:bodyPr/>
          <a:lstStyle/>
          <a:p>
            <a:r>
              <a:rPr lang="en-US" dirty="0"/>
              <a:t>A CL ampr can be represented using 2 blocks: one for op amp and other for f/b </a:t>
            </a:r>
            <a:r>
              <a:rPr lang="en-US" dirty="0" err="1"/>
              <a:t>ckt</a:t>
            </a:r>
            <a:r>
              <a:rPr lang="en-US" dirty="0"/>
              <a:t>.</a:t>
            </a:r>
          </a:p>
          <a:p>
            <a:r>
              <a:rPr lang="en-US" dirty="0"/>
              <a:t>There are 4 ways to connect these 2 blocks.</a:t>
            </a:r>
          </a:p>
          <a:p>
            <a:r>
              <a:rPr lang="en-US" dirty="0"/>
              <a:t>These connections are classified acc to whether the </a:t>
            </a:r>
            <a:r>
              <a:rPr lang="en-US" b="1" dirty="0">
                <a:solidFill>
                  <a:srgbClr val="7030A0"/>
                </a:solidFill>
              </a:rPr>
              <a:t>Voltage or current is fed back to the </a:t>
            </a:r>
            <a:r>
              <a:rPr lang="en-US" b="1" dirty="0" err="1">
                <a:solidFill>
                  <a:srgbClr val="7030A0"/>
                </a:solidFill>
              </a:rPr>
              <a:t>i</a:t>
            </a:r>
            <a:r>
              <a:rPr lang="en-US" b="1" dirty="0">
                <a:solidFill>
                  <a:srgbClr val="7030A0"/>
                </a:solidFill>
              </a:rPr>
              <a:t>/p in series or parallel</a:t>
            </a:r>
            <a:r>
              <a:rPr lang="en-US" dirty="0"/>
              <a:t>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Voltage series f/b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Voltage shunt f/b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Current series f/b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Current shunt f/b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49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7DBA8C-6F95-ABE1-7AAE-5DA72ACE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784" y="944964"/>
            <a:ext cx="8016536" cy="4802186"/>
          </a:xfrm>
        </p:spPr>
      </p:pic>
    </p:spTree>
    <p:extLst>
      <p:ext uri="{BB962C8B-B14F-4D97-AF65-F5344CB8AC3E}">
        <p14:creationId xmlns:p14="http://schemas.microsoft.com/office/powerpoint/2010/main" val="304829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D941E-5F6C-0DAE-048D-ED023DA2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Introduction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CB92E-3A7F-D846-6FBB-5C3EC8E17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Clipping occurs in open loop config when o/p attempts to exceed the saturation levels of op amp.</a:t>
            </a:r>
          </a:p>
          <a:p>
            <a:r>
              <a:rPr lang="en-US" dirty="0"/>
              <a:t>Since open loop gain of op amp is very high, only the smaller signals(µV or less)having very low </a:t>
            </a:r>
            <a:r>
              <a:rPr lang="en-US" dirty="0" err="1"/>
              <a:t>freqs</a:t>
            </a:r>
            <a:r>
              <a:rPr lang="en-US" dirty="0"/>
              <a:t> may be amplified accurately w/o distortion.</a:t>
            </a:r>
          </a:p>
          <a:p>
            <a:r>
              <a:rPr lang="en-US" dirty="0"/>
              <a:t>But this small s/</a:t>
            </a:r>
            <a:r>
              <a:rPr lang="en-US" dirty="0" err="1"/>
              <a:t>gs</a:t>
            </a:r>
            <a:r>
              <a:rPr lang="en-US" dirty="0"/>
              <a:t> are susceptible to noise.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095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189F3-B879-C039-1B0F-A1DCCCA0A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078" y="1328475"/>
            <a:ext cx="11146654" cy="4351338"/>
          </a:xfrm>
        </p:spPr>
        <p:txBody>
          <a:bodyPr>
            <a:normAutofit/>
          </a:bodyPr>
          <a:lstStyle/>
          <a:p>
            <a:r>
              <a:rPr lang="en-US" sz="2800" b="1" dirty="0"/>
              <a:t>Voltage amplifier-</a:t>
            </a:r>
            <a:r>
              <a:rPr lang="en-US" sz="2800" dirty="0"/>
              <a:t>--</a:t>
            </a:r>
            <a:r>
              <a:rPr lang="en-US" dirty="0">
                <a:solidFill>
                  <a:srgbClr val="00B0F0"/>
                </a:solidFill>
              </a:rPr>
              <a:t>Voltage series f/b </a:t>
            </a:r>
            <a:r>
              <a:rPr lang="en-US" dirty="0"/>
              <a:t>--</a:t>
            </a:r>
            <a:r>
              <a:rPr lang="en-US" sz="2800" dirty="0"/>
              <a:t>series-shunt feedback</a:t>
            </a:r>
          </a:p>
          <a:p>
            <a:pPr eaLnBrk="1" hangingPunct="1">
              <a:buFontTx/>
              <a:buNone/>
            </a:pPr>
            <a:r>
              <a:rPr lang="en-US" sz="2800" dirty="0"/>
              <a:t>	</a:t>
            </a:r>
            <a:r>
              <a:rPr lang="en-US" sz="2800" i="1" dirty="0">
                <a:solidFill>
                  <a:schemeClr val="accent2"/>
                </a:solidFill>
              </a:rPr>
              <a:t>voltage mixing and voltage sampling</a:t>
            </a:r>
          </a:p>
          <a:p>
            <a:pPr algn="just"/>
            <a:r>
              <a:rPr lang="en-US" sz="2800" b="1" dirty="0"/>
              <a:t>Trans-resistance amplifier-</a:t>
            </a:r>
            <a:r>
              <a:rPr lang="en-US" sz="2800" dirty="0"/>
              <a:t>--</a:t>
            </a:r>
            <a:r>
              <a:rPr lang="en-US" dirty="0">
                <a:solidFill>
                  <a:srgbClr val="00B0F0"/>
                </a:solidFill>
              </a:rPr>
              <a:t>Voltage shunt f/b-</a:t>
            </a:r>
            <a:r>
              <a:rPr lang="en-US" dirty="0"/>
              <a:t>--</a:t>
            </a:r>
            <a:r>
              <a:rPr lang="en-US" sz="2800" dirty="0"/>
              <a:t>shunt-shunt feedback</a:t>
            </a:r>
          </a:p>
          <a:p>
            <a:pPr algn="just" eaLnBrk="1" hangingPunct="1">
              <a:buFontTx/>
              <a:buNone/>
            </a:pPr>
            <a:r>
              <a:rPr lang="en-US" sz="2800" dirty="0"/>
              <a:t>	</a:t>
            </a:r>
            <a:r>
              <a:rPr lang="en-US" sz="2800" i="1" dirty="0">
                <a:solidFill>
                  <a:schemeClr val="accent2"/>
                </a:solidFill>
              </a:rPr>
              <a:t>Current mixing and voltage sampling</a:t>
            </a:r>
          </a:p>
          <a:p>
            <a:r>
              <a:rPr lang="en-US" b="1" dirty="0"/>
              <a:t>Trans-conductance </a:t>
            </a:r>
            <a:r>
              <a:rPr lang="en-US" b="1" dirty="0" err="1"/>
              <a:t>ampr</a:t>
            </a:r>
            <a:r>
              <a:rPr lang="en-US" b="1" dirty="0"/>
              <a:t>-</a:t>
            </a:r>
            <a:r>
              <a:rPr lang="en-US" dirty="0"/>
              <a:t>--</a:t>
            </a:r>
            <a:r>
              <a:rPr lang="en-US" dirty="0">
                <a:solidFill>
                  <a:srgbClr val="00B0F0"/>
                </a:solidFill>
              </a:rPr>
              <a:t>Current series f/b-</a:t>
            </a:r>
            <a:r>
              <a:rPr lang="en-US" dirty="0"/>
              <a:t>-----series-series feedback</a:t>
            </a:r>
          </a:p>
          <a:p>
            <a:pPr algn="just" eaLnBrk="1" hangingPunct="1">
              <a:buFontTx/>
              <a:buNone/>
            </a:pPr>
            <a:r>
              <a:rPr lang="en-US" sz="2800" dirty="0"/>
              <a:t>	</a:t>
            </a:r>
            <a:r>
              <a:rPr lang="en-US" sz="2800" i="1" dirty="0">
                <a:solidFill>
                  <a:schemeClr val="accent2"/>
                </a:solidFill>
              </a:rPr>
              <a:t>Voltage mixing and current sampling</a:t>
            </a:r>
          </a:p>
          <a:p>
            <a:r>
              <a:rPr lang="en-US" sz="2800" b="1" dirty="0"/>
              <a:t>Current amplifier-</a:t>
            </a:r>
            <a:r>
              <a:rPr lang="en-US" sz="2800" dirty="0"/>
              <a:t>--</a:t>
            </a:r>
            <a:r>
              <a:rPr lang="en-US" dirty="0">
                <a:solidFill>
                  <a:srgbClr val="00B0F0"/>
                </a:solidFill>
              </a:rPr>
              <a:t>Current shunt f/b-</a:t>
            </a:r>
            <a:r>
              <a:rPr lang="en-US" dirty="0"/>
              <a:t>--</a:t>
            </a:r>
            <a:r>
              <a:rPr lang="en-US" sz="2800" dirty="0"/>
              <a:t>shunt-series feedback</a:t>
            </a:r>
          </a:p>
          <a:p>
            <a:pPr eaLnBrk="1" hangingPunct="1">
              <a:buFontTx/>
              <a:buNone/>
            </a:pPr>
            <a:r>
              <a:rPr lang="en-US" sz="2800" dirty="0"/>
              <a:t>	</a:t>
            </a:r>
            <a:r>
              <a:rPr lang="en-US" sz="2800" i="1" dirty="0">
                <a:solidFill>
                  <a:schemeClr val="accent2"/>
                </a:solidFill>
              </a:rPr>
              <a:t>Current mixing and current sampling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5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17996-DA2D-7181-E815-E69D02777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822449"/>
            <a:ext cx="10515600" cy="4351338"/>
          </a:xfrm>
        </p:spPr>
        <p:txBody>
          <a:bodyPr/>
          <a:lstStyle/>
          <a:p>
            <a:r>
              <a:rPr lang="en-US" dirty="0"/>
              <a:t>In V series and V shunt, the V across load R</a:t>
            </a:r>
            <a:r>
              <a:rPr lang="en-US" baseline="-25000" dirty="0"/>
              <a:t>L</a:t>
            </a:r>
            <a:r>
              <a:rPr lang="en-US" dirty="0"/>
              <a:t> is the input voltage to the f/b </a:t>
            </a:r>
            <a:r>
              <a:rPr lang="en-US" dirty="0" err="1"/>
              <a:t>ckt</a:t>
            </a:r>
            <a:r>
              <a:rPr lang="en-US" dirty="0"/>
              <a:t>. The f/b quantity (either V or I) is the o/p of f/b </a:t>
            </a:r>
            <a:r>
              <a:rPr lang="en-US" dirty="0" err="1"/>
              <a:t>ckt</a:t>
            </a:r>
            <a:r>
              <a:rPr lang="en-US" dirty="0"/>
              <a:t> and is proportional to o/p Voltage. </a:t>
            </a:r>
          </a:p>
          <a:p>
            <a:r>
              <a:rPr lang="en-US" dirty="0"/>
              <a:t>In current series and current shunt, the load current I</a:t>
            </a:r>
            <a:r>
              <a:rPr lang="en-US" baseline="-25000" dirty="0"/>
              <a:t>L</a:t>
            </a:r>
            <a:r>
              <a:rPr lang="en-US" dirty="0"/>
              <a:t> flows into the f/b </a:t>
            </a:r>
            <a:r>
              <a:rPr lang="en-US" dirty="0" err="1"/>
              <a:t>ckt</a:t>
            </a:r>
            <a:r>
              <a:rPr lang="en-US" dirty="0"/>
              <a:t>. O/p of f/b </a:t>
            </a:r>
            <a:r>
              <a:rPr lang="en-US" dirty="0" err="1"/>
              <a:t>ckt</a:t>
            </a:r>
            <a:r>
              <a:rPr lang="en-US" dirty="0"/>
              <a:t> (either V or I) is proportional to the load current I</a:t>
            </a:r>
            <a:r>
              <a:rPr lang="en-US" baseline="-25000" dirty="0"/>
              <a:t>L</a:t>
            </a:r>
            <a:r>
              <a:rPr lang="en-US" dirty="0"/>
              <a:t> . </a:t>
            </a:r>
            <a:endParaRPr lang="en-IN" dirty="0"/>
          </a:p>
          <a:p>
            <a:r>
              <a:rPr lang="en-IN" dirty="0"/>
              <a:t>V series &amp; V shunt ----most commonly used f/b.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225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85E7-DBBF-839A-7995-7151F3BE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+mn-lt"/>
                <a:cs typeface="Heebo" pitchFamily="2" charset="-79"/>
              </a:rPr>
              <a:t>Voltage-Series Feedback</a:t>
            </a:r>
            <a:br>
              <a:rPr lang="en-IN" b="0" i="0" dirty="0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421F-757D-8532-9CBA-25E78F48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678"/>
            <a:ext cx="10515600" cy="4351338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In this, a fraction of the output voltage is applied in series with the input voltage through the feedback circuit. This is also known as </a:t>
            </a: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shunt-driven series-fed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feedback, i.e., a parallel-series circuit.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 feedback circuit is placed in shunt with the output but in series with the input.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ADEBD-EF30-4CB9-2727-E5095D240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" t="2920" r="5051" b="12623"/>
          <a:stretch/>
        </p:blipFill>
        <p:spPr>
          <a:xfrm>
            <a:off x="3161930" y="3861785"/>
            <a:ext cx="5868140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97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C9CB4-7126-6A44-A991-990E3930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7E0AB-6C51-9F6A-41F6-1FA373DDE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As the feedback circuit is connected in shunt with the output, the output impedance is decreased and due to the series connection with the input, the input impedance is increased.</a:t>
            </a:r>
            <a:endParaRPr lang="en-IN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C059398-0383-1E02-1E38-280A8A8B5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25" b="49118"/>
          <a:stretch/>
        </p:blipFill>
        <p:spPr>
          <a:xfrm>
            <a:off x="3106931" y="3182137"/>
            <a:ext cx="5460788" cy="28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1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C3B3-B00B-FFC7-C11F-68366D3D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+mn-lt"/>
                <a:cs typeface="Heebo" pitchFamily="2" charset="-79"/>
              </a:rPr>
              <a:t>Voltage-Shunt Feedback</a:t>
            </a:r>
            <a:br>
              <a:rPr lang="en-IN" b="1" i="0" dirty="0">
                <a:solidFill>
                  <a:srgbClr val="FF0000"/>
                </a:solidFill>
                <a:effectLst/>
                <a:latin typeface="+mn-lt"/>
                <a:cs typeface="Heebo" pitchFamily="2" charset="-79"/>
              </a:rPr>
            </a:b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5E948-55E7-5D2E-8DAB-36B31058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In this, a fraction of the output voltage is applied in parallel with the input voltage through the feedback network. This is also known as </a:t>
            </a: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shunt-driven shunt-fed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feedback i.e., a parallel-parallel type.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The feedback circuit is placed in shunt with the output and also with the input.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09DA2-D3BC-3CA6-46B5-0906D929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430" y="3771668"/>
            <a:ext cx="67532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8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A93D-FEBD-70B9-4207-8D073830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6A5F2-7D45-4B94-68FB-23D94F80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As the feedback circuit is connected in shunt with the output and the input as well, both the output impedance and the input impedance are decreased.</a:t>
            </a:r>
            <a:endParaRPr lang="en-IN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1F927FFC-8ABE-F464-601D-9616626C3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4" r="40625"/>
          <a:stretch/>
        </p:blipFill>
        <p:spPr>
          <a:xfrm>
            <a:off x="2956012" y="3144914"/>
            <a:ext cx="5574084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17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759E8-7916-19E7-157D-E281D600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+mn-lt"/>
                <a:cs typeface="Heebo" pitchFamily="2" charset="-79"/>
              </a:rPr>
              <a:t>Current-Series Feedback</a:t>
            </a:r>
            <a:br>
              <a:rPr lang="en-IN" b="0" i="0" dirty="0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5B6A5-0454-88F0-631E-4362712E6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In this, the load current is applied in series to the feedback circuit. This is also known as </a:t>
            </a: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series-driven series-fed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feedback i.e., a series-series circuit.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It is evident that the feedback circuit is placed in series with the output and also with the input.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EB22F-9702-4F3B-0E49-5DFE52DEF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69" y="4001294"/>
            <a:ext cx="61436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30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24F-2718-6232-B11F-D207E702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CF2C3-F3A5-C24E-31A9-9EFC0CC47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As the feedback circuit is connected in series with the output and the input as well, both the output impedance and the input impedance are increased.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A7475AF-44EE-ED1C-485A-012EFF818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3143317" y="3170908"/>
            <a:ext cx="4998457" cy="26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22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C00D-D027-CB36-E3C8-0A08C5AB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i="0" dirty="0">
                <a:solidFill>
                  <a:srgbClr val="FF0000"/>
                </a:solidFill>
                <a:effectLst/>
                <a:latin typeface="+mn-lt"/>
                <a:cs typeface="Heebo" pitchFamily="2" charset="-79"/>
              </a:rPr>
              <a:t>Current-Shunt Feedback</a:t>
            </a:r>
            <a:br>
              <a:rPr lang="en-IN" b="0" i="0" dirty="0">
                <a:solidFill>
                  <a:srgbClr val="000000"/>
                </a:solidFill>
                <a:effectLst/>
                <a:latin typeface="Heebo" pitchFamily="2" charset="-79"/>
                <a:cs typeface="Heebo" pitchFamily="2" charset="-79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6B3D-02F7-B01A-E6B9-59D790AD8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90" y="1159800"/>
            <a:ext cx="10960224" cy="4351338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In this, load current is applied in series to the feedback circuit. This is also known as </a:t>
            </a:r>
            <a:r>
              <a:rPr lang="en-US" b="1" i="0" dirty="0">
                <a:solidFill>
                  <a:srgbClr val="000000"/>
                </a:solidFill>
                <a:effectLst/>
                <a:latin typeface="Nunito" pitchFamily="2" charset="0"/>
              </a:rPr>
              <a:t>series-driven shunt-fed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feedback i.e., a series-parallel circuit.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It is evident that the feedback circuit is placed in series with the output but in parallel with the input.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4F2F6-4234-D4ED-6AC1-1F4BF7BC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77" y="3429000"/>
            <a:ext cx="7105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1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B52F-AF02-BDCF-9C27-DD7AD1C6D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8E467-5211-0C81-433A-A775D671D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As the feedback circuit is connected in series with the output, the output impedance is increased and due to the parallel connection with the input, the input impedance is decreased.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97BB78E-FB94-4CF7-1539-D997AB417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12" b="1"/>
          <a:stretch/>
        </p:blipFill>
        <p:spPr>
          <a:xfrm>
            <a:off x="3178827" y="3240351"/>
            <a:ext cx="5087621" cy="28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4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BE9F-7D58-67A6-6CB2-ED5ED2C1B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778"/>
            <a:ext cx="10515600" cy="6053431"/>
          </a:xfrm>
        </p:spPr>
        <p:txBody>
          <a:bodyPr/>
          <a:lstStyle/>
          <a:p>
            <a:r>
              <a:rPr lang="en-US" dirty="0"/>
              <a:t>Besides being large, OL Voltage gain of op amp is not a constant. It varies with temp and power supply as well as mass production techniques.</a:t>
            </a:r>
          </a:p>
          <a:p>
            <a:r>
              <a:rPr lang="en-US" dirty="0"/>
              <a:t>Variations in V gain are relatively large in OL op amp. ------ unsuitable for many linear </a:t>
            </a:r>
            <a:r>
              <a:rPr lang="en-US" dirty="0" err="1"/>
              <a:t>app.s</a:t>
            </a:r>
            <a:endParaRPr lang="en-US" dirty="0"/>
          </a:p>
          <a:p>
            <a:r>
              <a:rPr lang="en-US" dirty="0"/>
              <a:t>BW(band of </a:t>
            </a:r>
            <a:r>
              <a:rPr lang="en-US" dirty="0" err="1"/>
              <a:t>freqs</a:t>
            </a:r>
            <a:r>
              <a:rPr lang="en-US" dirty="0"/>
              <a:t> for which gain remains const) of most OL op amps is negligibly small. For this reason, the OL </a:t>
            </a:r>
            <a:r>
              <a:rPr lang="en-US" dirty="0" err="1"/>
              <a:t>opamp</a:t>
            </a:r>
            <a:r>
              <a:rPr lang="en-US" dirty="0"/>
              <a:t> is impractical in ac </a:t>
            </a:r>
            <a:r>
              <a:rPr lang="en-US" dirty="0" err="1"/>
              <a:t>applctns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: OL BW of 741 IC is approx. 5 Hz. However, in almost all ac </a:t>
            </a:r>
            <a:r>
              <a:rPr lang="en-US" dirty="0" err="1"/>
              <a:t>app.s</a:t>
            </a:r>
            <a:r>
              <a:rPr lang="en-US" dirty="0"/>
              <a:t> , a BW larger than 5Hz is required.</a:t>
            </a:r>
          </a:p>
          <a:p>
            <a:r>
              <a:rPr lang="en-US" dirty="0"/>
              <a:t>For these reasons, OL op amp generally not used in linear apps.</a:t>
            </a:r>
          </a:p>
          <a:p>
            <a:r>
              <a:rPr lang="en-US" dirty="0"/>
              <a:t>Used for non linear cases like square wave generator.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0906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5B895-F12C-04A0-E43D-0B1C82C5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7" y="825623"/>
            <a:ext cx="10022888" cy="49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F906-290D-1609-5736-4758A0B92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2952"/>
            <a:ext cx="10515600" cy="52232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FF0000"/>
                </a:solidFill>
              </a:rPr>
              <a:t>Effect of negative f/b on </a:t>
            </a:r>
            <a:r>
              <a:rPr lang="en-US" sz="3200" b="1" dirty="0" err="1">
                <a:solidFill>
                  <a:srgbClr val="FF0000"/>
                </a:solidFill>
              </a:rPr>
              <a:t>i</a:t>
            </a:r>
            <a:r>
              <a:rPr lang="en-US" sz="3200" b="1" dirty="0">
                <a:solidFill>
                  <a:srgbClr val="FF0000"/>
                </a:solidFill>
              </a:rPr>
              <a:t>/p &amp; o/p impedance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dirty="0"/>
              <a:t>Input impedance for the connection is dependent on whether series/shunt f/b is used.</a:t>
            </a:r>
          </a:p>
          <a:p>
            <a:r>
              <a:rPr lang="en-IN" dirty="0"/>
              <a:t>For series f/b, </a:t>
            </a:r>
            <a:r>
              <a:rPr lang="en-IN" dirty="0" err="1"/>
              <a:t>i</a:t>
            </a:r>
            <a:r>
              <a:rPr lang="en-IN" dirty="0"/>
              <a:t>/p impedance is increased</a:t>
            </a:r>
          </a:p>
          <a:p>
            <a:r>
              <a:rPr lang="en-IN" dirty="0"/>
              <a:t>For shunt f/b, </a:t>
            </a:r>
            <a:r>
              <a:rPr lang="en-IN" dirty="0" err="1"/>
              <a:t>i</a:t>
            </a:r>
            <a:r>
              <a:rPr lang="en-IN" dirty="0"/>
              <a:t>/p impedance is decreased</a:t>
            </a:r>
          </a:p>
          <a:p>
            <a:pPr marL="0" indent="0">
              <a:buNone/>
            </a:pPr>
            <a:r>
              <a:rPr lang="en-IN" dirty="0"/>
              <a:t>Output impedance for the connection is dependent on whether voltage/current f/b is used.</a:t>
            </a:r>
          </a:p>
          <a:p>
            <a:r>
              <a:rPr lang="en-IN" dirty="0"/>
              <a:t>For voltage f/b, o/p impedance is decreased</a:t>
            </a:r>
          </a:p>
          <a:p>
            <a:r>
              <a:rPr lang="en-IN" dirty="0"/>
              <a:t>For current f/b, o/p impedance is increased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8299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74B7-E84D-2B25-CD4C-2721930C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AB3D-F73E-AC2E-96B0-1B52D18D8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099D9-4620-6472-8C59-FCE89B4B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14325"/>
            <a:ext cx="116586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14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8E71-A51A-B69C-6EDD-37AD5E3B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DA5C-801D-3677-2D57-AD974CE3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7BE7A-3C0D-05F7-C8B7-D4287870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28"/>
            <a:ext cx="12192000" cy="64501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7B6469-D798-5B78-572A-3F3332394151}"/>
                  </a:ext>
                </a:extLst>
              </p14:cNvPr>
              <p14:cNvContentPartPr/>
              <p14:nvPr/>
            </p14:nvContentPartPr>
            <p14:xfrm>
              <a:off x="6879873" y="322227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7B6469-D798-5B78-572A-3F33323941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3753" y="321615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89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1D607-041C-483A-2F78-98A06D22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5" y="414076"/>
            <a:ext cx="10515600" cy="572927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b="1" i="0" dirty="0">
                <a:effectLst/>
              </a:rPr>
              <a:t>Advantages of a negative feedback amplifier:</a:t>
            </a:r>
            <a:endParaRPr lang="en-US" sz="3200" b="0" i="0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</a:rPr>
              <a:t>It has highly stabilized gain--- circuit stability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</a:rPr>
              <a:t>It has fewer harmonics distortion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</a:rPr>
              <a:t>It has less frequency distortion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000" b="0" i="0" dirty="0">
                <a:effectLst/>
              </a:rPr>
              <a:t>Input-output impedances can be modified as desired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It has less amplitude distortion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Reduces Noise Level.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Improves Frequency Response &amp; Bandwidth.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More Linear Operations.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9142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82E75-3980-51FA-0587-C5F5F2C30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4500"/>
            <a:ext cx="10515600" cy="5939161"/>
          </a:xfrm>
        </p:spPr>
        <p:txBody>
          <a:bodyPr/>
          <a:lstStyle/>
          <a:p>
            <a:pPr marL="0" indent="0" algn="just">
              <a:buNone/>
            </a:pPr>
            <a:r>
              <a:rPr lang="en-US" sz="3200" b="1" i="0" dirty="0">
                <a:effectLst/>
              </a:rPr>
              <a:t>Disadvantages of a negative feedback amplifier:</a:t>
            </a:r>
            <a:endParaRPr lang="en-US" sz="3200" b="0" i="0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Its reduction in gain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It increases output resistance in the case of current shunt and current series feedback amplifiers</a:t>
            </a:r>
          </a:p>
          <a:p>
            <a:r>
              <a:rPr lang="en-US" sz="2800" b="0" i="0" dirty="0">
                <a:effectLst/>
              </a:rPr>
              <a:t>It decreases input resistance in the case of voltage shunt and current shunt feedback amplifiers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b="1" dirty="0"/>
              <a:t>A</a:t>
            </a:r>
            <a:r>
              <a:rPr lang="en-US" sz="2800" b="1" i="0" dirty="0">
                <a:effectLst/>
              </a:rPr>
              <a:t>pplications of –</a:t>
            </a:r>
            <a:r>
              <a:rPr lang="en-US" sz="2800" b="1" i="0" dirty="0" err="1">
                <a:effectLst/>
              </a:rPr>
              <a:t>ve</a:t>
            </a:r>
            <a:r>
              <a:rPr lang="en-US" sz="2800" b="1" i="0" dirty="0">
                <a:effectLst/>
              </a:rPr>
              <a:t> f/b</a:t>
            </a:r>
          </a:p>
          <a:p>
            <a:r>
              <a:rPr lang="en-US" dirty="0"/>
              <a:t>I</a:t>
            </a:r>
            <a:r>
              <a:rPr lang="en-US" sz="2800" i="0" dirty="0">
                <a:effectLst/>
              </a:rPr>
              <a:t>n almost all electronic components</a:t>
            </a:r>
          </a:p>
          <a:p>
            <a:r>
              <a:rPr lang="en-US" dirty="0"/>
              <a:t>In the regulated power supplies</a:t>
            </a:r>
          </a:p>
          <a:p>
            <a:r>
              <a:rPr lang="en-US" sz="2800" i="0" dirty="0">
                <a:effectLst/>
              </a:rPr>
              <a:t>In wideband amplifiers</a:t>
            </a:r>
          </a:p>
          <a:p>
            <a:endParaRPr lang="en-US" sz="2800" i="0" dirty="0">
              <a:effectLst/>
            </a:endParaRPr>
          </a:p>
          <a:p>
            <a:pPr marL="0" indent="0">
              <a:buNone/>
            </a:pPr>
            <a:endParaRPr lang="en-US" sz="2800" b="1" i="0" dirty="0">
              <a:effectLst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699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C807-29F4-2265-0960-876FB930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 Amp circuits with voltage series feedback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502A-3BD9-17DD-ECE2-234F6BEB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Schematic diagram of V series f/b ampr (non inverting ampr with f/b)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63623C-AAE2-B8FC-5FFC-A8C90CAEF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5"/>
          <a:stretch/>
        </p:blipFill>
        <p:spPr>
          <a:xfrm>
            <a:off x="2995612" y="2399145"/>
            <a:ext cx="6200775" cy="37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9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9EF29-01AD-BB59-7EE2-3D5A7CDFC4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18262"/>
                <a:ext cx="10515600" cy="6164278"/>
              </a:xfrm>
            </p:spPr>
            <p:txBody>
              <a:bodyPr/>
              <a:lstStyle/>
              <a:p>
                <a:r>
                  <a:rPr lang="en-US" dirty="0"/>
                  <a:t>f/b </a:t>
                </a:r>
                <a:r>
                  <a:rPr lang="en-US" dirty="0" err="1"/>
                  <a:t>ckt</a:t>
                </a:r>
                <a:r>
                  <a:rPr lang="en-US" dirty="0"/>
                  <a:t> composed of 2 resistors R</a:t>
                </a:r>
                <a:r>
                  <a:rPr lang="en-US" baseline="-25000" dirty="0"/>
                  <a:t>1</a:t>
                </a:r>
                <a:r>
                  <a:rPr lang="en-US" dirty="0"/>
                  <a:t> and R</a:t>
                </a:r>
                <a:r>
                  <a:rPr lang="en-US" baseline="-25000" dirty="0"/>
                  <a:t>F </a:t>
                </a:r>
                <a:endParaRPr lang="en-US" dirty="0"/>
              </a:p>
              <a:p>
                <a:r>
                  <a:rPr lang="en-US" dirty="0"/>
                  <a:t>This is also called </a:t>
                </a:r>
                <a:r>
                  <a:rPr lang="en-US" dirty="0">
                    <a:solidFill>
                      <a:srgbClr val="FF0000"/>
                    </a:solidFill>
                  </a:rPr>
                  <a:t>non inverting ampr with f/b or closed loop non inv ampr</a:t>
                </a:r>
                <a:r>
                  <a:rPr lang="en-US" dirty="0"/>
                  <a:t>. </a:t>
                </a:r>
                <a:r>
                  <a:rPr lang="en-US" dirty="0" err="1"/>
                  <a:t>Bcoz</a:t>
                </a:r>
                <a:r>
                  <a:rPr lang="en-US" dirty="0"/>
                  <a:t> it uses f/b and the </a:t>
                </a:r>
                <a:r>
                  <a:rPr lang="en-US" dirty="0" err="1"/>
                  <a:t>i</a:t>
                </a:r>
                <a:r>
                  <a:rPr lang="en-US" dirty="0"/>
                  <a:t>/p is applied to non inv terminal </a:t>
                </a:r>
                <a:r>
                  <a:rPr lang="en-US" dirty="0" err="1"/>
                  <a:t>i</a:t>
                </a:r>
                <a:r>
                  <a:rPr lang="en-US" dirty="0"/>
                  <a:t>/p terminal of op amp.</a:t>
                </a:r>
              </a:p>
              <a:p>
                <a:r>
                  <a:rPr lang="en-US" dirty="0"/>
                  <a:t>OL V gain (gain w/o f/b) --------   A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id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CL V gain (gain with f/b) --------   </a:t>
                </a:r>
                <a:r>
                  <a:rPr lang="en-IN" dirty="0" err="1"/>
                  <a:t>A</a:t>
                </a:r>
                <a:r>
                  <a:rPr lang="en-IN" baseline="-25000" dirty="0" err="1"/>
                  <a:t>f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in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Gain of f/b </a:t>
                </a:r>
                <a:r>
                  <a:rPr lang="en-IN" dirty="0" err="1"/>
                  <a:t>ckt</a:t>
                </a:r>
                <a:r>
                  <a:rPr lang="en-IN" dirty="0"/>
                  <a:t> ------ β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in</a:t>
                </a:r>
                <a:r>
                  <a:rPr lang="en-IN" dirty="0"/>
                  <a:t> ---- input voltage</a:t>
                </a:r>
              </a:p>
              <a:p>
                <a:pPr marL="0" indent="0">
                  <a:buNone/>
                </a:pPr>
                <a:r>
                  <a:rPr lang="en-IN" dirty="0" err="1"/>
                  <a:t>V</a:t>
                </a:r>
                <a:r>
                  <a:rPr lang="en-IN" baseline="-25000" dirty="0" err="1"/>
                  <a:t>f</a:t>
                </a:r>
                <a:r>
                  <a:rPr lang="en-IN" baseline="-25000" dirty="0"/>
                  <a:t> </a:t>
                </a:r>
                <a:r>
                  <a:rPr lang="en-IN" dirty="0"/>
                  <a:t>------f/b voltage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id</a:t>
                </a:r>
                <a:r>
                  <a:rPr lang="en-IN" dirty="0"/>
                  <a:t> -----difference input Voltage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9EF29-01AD-BB59-7EE2-3D5A7CDFC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18262"/>
                <a:ext cx="10515600" cy="6164278"/>
              </a:xfrm>
              <a:blipFill>
                <a:blip r:embed="rId2"/>
                <a:stretch>
                  <a:fillRect l="-1217" t="-1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624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5EEE-951B-D50E-707C-CFA59E0A5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54" y="698161"/>
            <a:ext cx="10515600" cy="4351338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baseline="-25000" dirty="0"/>
              <a:t>id</a:t>
            </a:r>
            <a:r>
              <a:rPr lang="en-US" dirty="0"/>
              <a:t> = V</a:t>
            </a:r>
            <a:r>
              <a:rPr lang="en-US" baseline="-25000" dirty="0"/>
              <a:t>in</a:t>
            </a:r>
            <a:r>
              <a:rPr lang="en-US" dirty="0"/>
              <a:t>-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baseline="-25000" dirty="0"/>
              <a:t>                             </a:t>
            </a:r>
            <a:r>
              <a:rPr lang="en-US" dirty="0">
                <a:solidFill>
                  <a:srgbClr val="FF0000"/>
                </a:solidFill>
              </a:rPr>
              <a:t>-----------------(1)</a:t>
            </a:r>
            <a:endParaRPr lang="en-US" baseline="-25000" dirty="0">
              <a:solidFill>
                <a:srgbClr val="FF0000"/>
              </a:solidFill>
            </a:endParaRPr>
          </a:p>
          <a:p>
            <a:r>
              <a:rPr lang="en-US" dirty="0"/>
              <a:t>Feedback voltage always opposes the input voltage (or is out of phase by 180 deg </a:t>
            </a:r>
            <a:r>
              <a:rPr lang="en-US" dirty="0" err="1"/>
              <a:t>wrto</a:t>
            </a:r>
            <a:r>
              <a:rPr lang="en-US" dirty="0"/>
              <a:t> input voltage ) hence the feedback is negative.</a:t>
            </a:r>
          </a:p>
          <a:p>
            <a:r>
              <a:rPr lang="en-US" dirty="0"/>
              <a:t>Analysis of voltage series f/b ampr : performed by computing closed loop v gain, input &amp; o/p resistances and BW.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039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702A-FD81-9FE3-C57A-10C86C70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1.CLOSED LOOP VOLTAGE GAIN (</a:t>
            </a:r>
            <a:r>
              <a:rPr lang="en-US" b="1" dirty="0" err="1">
                <a:solidFill>
                  <a:srgbClr val="FF0000"/>
                </a:solidFill>
              </a:rPr>
              <a:t>A</a:t>
            </a:r>
            <a:r>
              <a:rPr lang="en-US" b="1" baseline="-25000" dirty="0" err="1">
                <a:solidFill>
                  <a:srgbClr val="FF0000"/>
                </a:solidFill>
              </a:rPr>
              <a:t>f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C7DDDA-B715-4A1B-A6CB-3E8EF64F5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6976" y="1337353"/>
                <a:ext cx="10515600" cy="51555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</a:t>
                </a:r>
                <a:r>
                  <a:rPr lang="en-US" baseline="-25000" dirty="0" err="1"/>
                  <a:t>f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in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                    V</a:t>
                </a:r>
                <a:r>
                  <a:rPr lang="en-IN" baseline="-25000" dirty="0"/>
                  <a:t>o</a:t>
                </a:r>
                <a:r>
                  <a:rPr lang="en-IN" dirty="0"/>
                  <a:t>=A(V</a:t>
                </a:r>
                <a:r>
                  <a:rPr lang="en-IN" baseline="-25000" dirty="0"/>
                  <a:t>1</a:t>
                </a:r>
                <a:r>
                  <a:rPr lang="en-IN" dirty="0"/>
                  <a:t>-V</a:t>
                </a:r>
                <a:r>
                  <a:rPr lang="en-IN" baseline="-25000" dirty="0"/>
                  <a:t>2</a:t>
                </a:r>
                <a:r>
                  <a:rPr lang="en-IN" dirty="0"/>
                  <a:t>) </a:t>
                </a:r>
              </a:p>
              <a:p>
                <a:pPr marL="0" indent="0">
                  <a:buNone/>
                </a:pPr>
                <a:r>
                  <a:rPr lang="en-IN" dirty="0"/>
                  <a:t>From fig.    V</a:t>
                </a:r>
                <a:r>
                  <a:rPr lang="en-IN" baseline="-25000" dirty="0"/>
                  <a:t>1</a:t>
                </a:r>
                <a:r>
                  <a:rPr lang="en-IN" dirty="0"/>
                  <a:t>=V</a:t>
                </a:r>
                <a:r>
                  <a:rPr lang="en-IN" baseline="-25000" dirty="0"/>
                  <a:t>in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By Voltage division rule, ----- V</a:t>
                </a:r>
                <a:r>
                  <a:rPr lang="en-IN" baseline="-25000" dirty="0"/>
                  <a:t>2</a:t>
                </a:r>
                <a:r>
                  <a:rPr lang="en-IN" dirty="0"/>
                  <a:t>=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f</a:t>
                </a:r>
                <a:r>
                  <a:rPr lang="en-IN" dirty="0"/>
                  <a:t>= V</a:t>
                </a:r>
                <a:r>
                  <a:rPr lang="en-IN" baseline="-25000" dirty="0"/>
                  <a:t>o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Therefore </a:t>
                </a:r>
              </a:p>
              <a:p>
                <a:pPr marL="0" indent="0">
                  <a:buNone/>
                </a:pPr>
                <a:r>
                  <a:rPr lang="en-IN" dirty="0"/>
                  <a:t>               V</a:t>
                </a:r>
                <a:r>
                  <a:rPr lang="en-IN" baseline="-25000" dirty="0"/>
                  <a:t>o</a:t>
                </a:r>
                <a:r>
                  <a:rPr lang="en-IN" dirty="0"/>
                  <a:t>=A(V</a:t>
                </a:r>
                <a:r>
                  <a:rPr lang="en-IN" baseline="-25000" dirty="0"/>
                  <a:t>in</a:t>
                </a:r>
                <a:r>
                  <a:rPr lang="en-IN" dirty="0"/>
                  <a:t>- V</a:t>
                </a:r>
                <a:r>
                  <a:rPr lang="en-IN" baseline="-25000" dirty="0"/>
                  <a:t>o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)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Rearranging, we get ------------ V</a:t>
                </a:r>
                <a:r>
                  <a:rPr lang="en-IN" baseline="-25000" dirty="0"/>
                  <a:t>o</a:t>
                </a:r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  <m:r>
                          <m:rPr>
                            <m:nor/>
                          </m:rPr>
                          <a:rPr lang="en-IN" dirty="0"/>
                          <m:t>Vin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C7DDDA-B715-4A1B-A6CB-3E8EF64F5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6976" y="1337353"/>
                <a:ext cx="10515600" cy="5155522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263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C786-6BDE-F665-068A-969187C2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+mn-lt"/>
              </a:rPr>
              <a:t>Feedback </a:t>
            </a:r>
            <a:endParaRPr lang="en-IN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2910-6222-1703-F4B3-F25D711C1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select as well as control the gain of op amp if we use f/b.</a:t>
            </a:r>
          </a:p>
          <a:p>
            <a:r>
              <a:rPr lang="en-US" dirty="0"/>
              <a:t>o/p s/g is fed back to </a:t>
            </a:r>
            <a:r>
              <a:rPr lang="en-US" dirty="0" err="1"/>
              <a:t>i</a:t>
            </a:r>
            <a:r>
              <a:rPr lang="en-US" dirty="0"/>
              <a:t>/p either directly or via another network.</a:t>
            </a:r>
          </a:p>
          <a:p>
            <a:r>
              <a:rPr lang="en-US" dirty="0"/>
              <a:t>If the s/g fed back is of </a:t>
            </a:r>
            <a:r>
              <a:rPr lang="en-US" dirty="0" err="1"/>
              <a:t>opp</a:t>
            </a:r>
            <a:r>
              <a:rPr lang="en-US" dirty="0"/>
              <a:t> polarity or out of phase by 180 deg(or its odd integer multiple) w.r.to </a:t>
            </a:r>
            <a:r>
              <a:rPr lang="en-US" dirty="0" err="1"/>
              <a:t>i</a:t>
            </a:r>
            <a:r>
              <a:rPr lang="en-US" dirty="0"/>
              <a:t>/p s/g, f/b is called </a:t>
            </a:r>
            <a:r>
              <a:rPr lang="en-US" b="1" dirty="0">
                <a:solidFill>
                  <a:srgbClr val="FF0000"/>
                </a:solidFill>
              </a:rPr>
              <a:t>–</a:t>
            </a:r>
            <a:r>
              <a:rPr lang="en-US" b="1" dirty="0" err="1">
                <a:solidFill>
                  <a:srgbClr val="FF0000"/>
                </a:solidFill>
              </a:rPr>
              <a:t>ve</a:t>
            </a:r>
            <a:r>
              <a:rPr lang="en-US" b="1" dirty="0">
                <a:solidFill>
                  <a:srgbClr val="FF0000"/>
                </a:solidFill>
              </a:rPr>
              <a:t> f/b</a:t>
            </a:r>
          </a:p>
          <a:p>
            <a:r>
              <a:rPr lang="en-US" dirty="0"/>
              <a:t>An amplifier with –</a:t>
            </a:r>
            <a:r>
              <a:rPr lang="en-US" dirty="0" err="1"/>
              <a:t>ve</a:t>
            </a:r>
            <a:r>
              <a:rPr lang="en-US" dirty="0"/>
              <a:t> f/b has a self correcting ability against any change in o/p V caused by changes in environmental conditions.</a:t>
            </a:r>
          </a:p>
          <a:p>
            <a:r>
              <a:rPr lang="en-US" dirty="0"/>
              <a:t>-</a:t>
            </a:r>
            <a:r>
              <a:rPr lang="en-US" dirty="0" err="1"/>
              <a:t>ve</a:t>
            </a:r>
            <a:r>
              <a:rPr lang="en-US" dirty="0"/>
              <a:t> f/b also called as </a:t>
            </a:r>
            <a:r>
              <a:rPr lang="en-US" b="1" dirty="0">
                <a:solidFill>
                  <a:srgbClr val="FF0000"/>
                </a:solidFill>
              </a:rPr>
              <a:t>degenerative f/b </a:t>
            </a:r>
            <a:r>
              <a:rPr lang="en-US" dirty="0"/>
              <a:t>because when used it degenerates(reduces) the o/p V amplitude and </a:t>
            </a:r>
            <a:r>
              <a:rPr lang="en-US" dirty="0" err="1"/>
              <a:t>inturn</a:t>
            </a:r>
            <a:r>
              <a:rPr lang="en-US" dirty="0"/>
              <a:t> reduces V gain.</a:t>
            </a:r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14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8AA07-7D3E-15A6-8CF9-2C182E2F03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9423" y="458464"/>
                <a:ext cx="10515600" cy="6230860"/>
              </a:xfrm>
            </p:spPr>
            <p:txBody>
              <a:bodyPr/>
              <a:lstStyle/>
              <a:p>
                <a:r>
                  <a:rPr lang="en-US" dirty="0"/>
                  <a:t>A</a:t>
                </a:r>
                <a:r>
                  <a:rPr lang="en-US" baseline="-25000" dirty="0" err="1"/>
                  <a:t>f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in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US" dirty="0"/>
                  <a:t>      </a:t>
                </a:r>
                <a:r>
                  <a:rPr lang="en-US" dirty="0">
                    <a:solidFill>
                      <a:srgbClr val="FF0000"/>
                    </a:solidFill>
                  </a:rPr>
                  <a:t>(exact)       ---------------(2)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generally A is very large . Typically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dirty="0"/>
                  <a:t>Therefore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IN" dirty="0" smtClean="0"/>
                      <m:t>R</m:t>
                    </m:r>
                    <m:r>
                      <m:rPr>
                        <m:nor/>
                      </m:rPr>
                      <a:rPr lang="en-IN" baseline="-25000" dirty="0" smtClean="0"/>
                      <m:t>1</m:t>
                    </m:r>
                  </m:oMath>
                </a14:m>
                <a:r>
                  <a:rPr lang="en-IN" dirty="0"/>
                  <a:t> »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R</m:t>
                    </m:r>
                    <m:r>
                      <m:rPr>
                        <m:nor/>
                      </m:rPr>
                      <a:rPr lang="en-IN" baseline="-25000" dirty="0"/>
                      <m:t>1</m:t>
                    </m:r>
                    <m:r>
                      <m:rPr>
                        <m:nor/>
                      </m:rPr>
                      <a:rPr lang="en-IN" dirty="0"/>
                      <m:t>+</m:t>
                    </m:r>
                    <m:r>
                      <m:rPr>
                        <m:nor/>
                      </m:rPr>
                      <a:rPr lang="en-IN" dirty="0"/>
                      <m:t>R</m:t>
                    </m:r>
                    <m:r>
                      <m:rPr>
                        <m:nor/>
                      </m:rPr>
                      <a:rPr lang="en-US" baseline="-25000" dirty="0"/>
                      <m:t>F</m:t>
                    </m:r>
                  </m:oMath>
                </a14:m>
                <a:endParaRPr lang="en-US" baseline="-25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/>
                      <m:t>R</m:t>
                    </m:r>
                    <m:r>
                      <m:rPr>
                        <m:nor/>
                      </m:rPr>
                      <a:rPr lang="en-IN" baseline="-25000" dirty="0" smtClean="0"/>
                      <m:t>1</m:t>
                    </m:r>
                    <m:r>
                      <m:rPr>
                        <m:nor/>
                      </m:rPr>
                      <a:rPr lang="en-IN" dirty="0" smtClean="0"/>
                      <m:t>+</m:t>
                    </m:r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IN" dirty="0" smtClean="0"/>
                      <m:t>R</m:t>
                    </m:r>
                    <m:r>
                      <m:rPr>
                        <m:nor/>
                      </m:rPr>
                      <a:rPr lang="en-IN" baseline="-25000" dirty="0" smtClean="0"/>
                      <m:t>1</m:t>
                    </m:r>
                    <m:r>
                      <m:rPr>
                        <m:nor/>
                      </m:rPr>
                      <a:rPr lang="en-IN" dirty="0" smtClean="0"/>
                      <m:t>+</m:t>
                    </m:r>
                    <m:r>
                      <m:rPr>
                        <m:nor/>
                      </m:rPr>
                      <a:rPr lang="en-IN" dirty="0" smtClean="0"/>
                      <m:t>R</m:t>
                    </m:r>
                  </m:oMath>
                </a14:m>
                <a:r>
                  <a:rPr lang="en-IN" baseline="-25000" dirty="0"/>
                  <a:t>F</a:t>
                </a:r>
                <a:r>
                  <a:rPr lang="en-IN" dirty="0"/>
                  <a:t> ≈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IN" dirty="0"/>
                      <m:t>R</m:t>
                    </m:r>
                    <m:r>
                      <m:rPr>
                        <m:nor/>
                      </m:rPr>
                      <a:rPr lang="en-IN" baseline="-25000" dirty="0"/>
                      <m:t>1</m:t>
                    </m:r>
                  </m:oMath>
                </a14:m>
                <a:r>
                  <a:rPr lang="en-IN" dirty="0"/>
                  <a:t> </a:t>
                </a:r>
              </a:p>
              <a:p>
                <a:endParaRPr lang="en-IN" dirty="0"/>
              </a:p>
              <a:p>
                <a:r>
                  <a:rPr lang="en-US" dirty="0"/>
                  <a:t>A</a:t>
                </a:r>
                <a:r>
                  <a:rPr lang="en-US" baseline="-25000" dirty="0" err="1"/>
                  <a:t>f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in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= 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    </a:t>
                </a:r>
                <a:r>
                  <a:rPr lang="en-US" dirty="0">
                    <a:solidFill>
                      <a:srgbClr val="FF0000"/>
                    </a:solidFill>
                  </a:rPr>
                  <a:t>(ideal)  ------------(3)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dirty="0"/>
                  <a:t>So by adjusting the values of resistor R1 &amp; RF we can get the required  gain 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8AA07-7D3E-15A6-8CF9-2C182E2F03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423" y="458464"/>
                <a:ext cx="10515600" cy="6230860"/>
              </a:xfrm>
              <a:blipFill>
                <a:blip r:embed="rId2"/>
                <a:stretch>
                  <a:fillRect l="-1217" b="-21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235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CE1D-3699-7C4D-76B6-C17E1003B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0344" y="511730"/>
                <a:ext cx="10515600" cy="4351338"/>
              </a:xfrm>
            </p:spPr>
            <p:txBody>
              <a:bodyPr/>
              <a:lstStyle/>
              <a:p>
                <a:r>
                  <a:rPr lang="el-GR" dirty="0"/>
                  <a:t>β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</m:den>
                    </m:f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              </a:t>
                </a:r>
                <a:r>
                  <a:rPr lang="en-IN" dirty="0">
                    <a:solidFill>
                      <a:srgbClr val="FF0000"/>
                    </a:solidFill>
                  </a:rPr>
                  <a:t>-----------------(4)</a:t>
                </a:r>
              </a:p>
              <a:p>
                <a:endParaRPr lang="en-US" dirty="0"/>
              </a:p>
              <a:p>
                <a:r>
                  <a:rPr lang="en-US" dirty="0"/>
                  <a:t> comparing (3) &amp; (4)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baseline="-25000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dirty="0"/>
                  <a:t>      (ideal)   </a:t>
                </a:r>
                <a:r>
                  <a:rPr lang="en-US" dirty="0">
                    <a:solidFill>
                      <a:srgbClr val="FF0000"/>
                    </a:solidFill>
                  </a:rPr>
                  <a:t>---------(5)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CE1D-3699-7C4D-76B6-C17E1003B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344" y="511730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320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B9359-798D-CBC0-14E8-2F9864460B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0344" y="653772"/>
                <a:ext cx="10515600" cy="62042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From </a:t>
                </a:r>
                <a:r>
                  <a:rPr lang="en-US" dirty="0" err="1"/>
                  <a:t>eqn</a:t>
                </a:r>
                <a:r>
                  <a:rPr lang="en-US" dirty="0"/>
                  <a:t> (2)           	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in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US" dirty="0"/>
                  <a:t>      </a:t>
                </a:r>
                <a:r>
                  <a:rPr lang="en-US" dirty="0">
                    <a:solidFill>
                      <a:srgbClr val="FF0000"/>
                    </a:solidFill>
                  </a:rPr>
                  <a:t>(exact)</a:t>
                </a:r>
                <a:endParaRPr lang="en-US" dirty="0"/>
              </a:p>
              <a:p>
                <a:r>
                  <a:rPr lang="en-US" dirty="0"/>
                  <a:t>Rearranging </a:t>
                </a:r>
                <a:r>
                  <a:rPr lang="en-US" dirty="0" err="1"/>
                  <a:t>eqn</a:t>
                </a:r>
                <a:r>
                  <a:rPr lang="en-US" dirty="0"/>
                  <a:t>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dirty="0"/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dirty="0" smtClean="0"/>
                          <m:t>  </m:t>
                        </m:r>
                      </m:den>
                    </m:f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dirty="0"/>
                  <a:t>                      </a:t>
                </a:r>
                <a:r>
                  <a:rPr lang="en-US" b="1" dirty="0">
                    <a:solidFill>
                      <a:srgbClr val="FF0000"/>
                    </a:solidFill>
                  </a:rPr>
                  <a:t>----------------- (6)</a:t>
                </a:r>
              </a:p>
              <a:p>
                <a:endParaRPr lang="en-US" b="1" dirty="0"/>
              </a:p>
              <a:p>
                <a:r>
                  <a:rPr lang="en-US" b="1" dirty="0"/>
                  <a:t>Aβ </a:t>
                </a:r>
                <a:r>
                  <a:rPr lang="en-US" dirty="0"/>
                  <a:t>is the loop gain</a:t>
                </a:r>
                <a:endParaRPr lang="en-US" b="1" dirty="0"/>
              </a:p>
              <a:p>
                <a:endParaRPr lang="en-US" b="1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B9359-798D-CBC0-14E8-2F9864460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344" y="653772"/>
                <a:ext cx="10515600" cy="6204227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430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69D4-AE15-7824-AECD-4EC4D918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Block diagram representation of non inverting ampr with f/b.    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32A9EC-5B39-CCC8-5F20-99476848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56" t="8145" r="6328" b="11542"/>
          <a:stretch/>
        </p:blipFill>
        <p:spPr>
          <a:xfrm>
            <a:off x="3090910" y="1954969"/>
            <a:ext cx="6010179" cy="40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6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884EA-10C1-EE44-804E-D593F51186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8099" y="680406"/>
                <a:ext cx="10515600" cy="57914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OL V gain (gain w/o f/b) --------   A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id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V</m:t>
                    </m:r>
                    <m:r>
                      <m:rPr>
                        <m:nor/>
                      </m:rPr>
                      <a:rPr lang="en-US" baseline="-25000" dirty="0"/>
                      <m:t>i</m:t>
                    </m:r>
                    <m:r>
                      <m:rPr>
                        <m:nor/>
                      </m:rPr>
                      <a:rPr lang="en-US" b="0" i="0" baseline="-25000" dirty="0" smtClean="0"/>
                      <m:t>d</m:t>
                    </m:r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endParaRPr lang="en-US" b="0" baseline="-25000" dirty="0"/>
              </a:p>
              <a:p>
                <a:r>
                  <a:rPr lang="en-IN" dirty="0"/>
                  <a:t>Ideal case: since A is very large 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V</m:t>
                    </m:r>
                    <m:r>
                      <m:rPr>
                        <m:nor/>
                      </m:rPr>
                      <a:rPr lang="en-US" baseline="-25000" dirty="0" smtClean="0"/>
                      <m:t>i</m:t>
                    </m:r>
                    <m:r>
                      <m:rPr>
                        <m:nor/>
                      </m:rPr>
                      <a:rPr lang="en-US" b="0" i="0" baseline="-25000" dirty="0" smtClean="0"/>
                      <m:t>d</m:t>
                    </m:r>
                  </m:oMath>
                </a14:m>
                <a:r>
                  <a:rPr lang="en-US" dirty="0"/>
                  <a:t> ≈ 0</a:t>
                </a:r>
              </a:p>
              <a:p>
                <a:r>
                  <a:rPr lang="en-US" dirty="0"/>
                  <a:t>That is v1 ≈ v2 (ideal)</a:t>
                </a:r>
              </a:p>
              <a:p>
                <a:r>
                  <a:rPr lang="en-US" dirty="0"/>
                  <a:t>V1 = V</a:t>
                </a:r>
                <a:r>
                  <a:rPr lang="en-US" baseline="-25000" dirty="0"/>
                  <a:t>in</a:t>
                </a:r>
              </a:p>
              <a:p>
                <a:r>
                  <a:rPr lang="en-US" dirty="0"/>
                  <a:t>V2=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f</a:t>
                </a:r>
                <a:r>
                  <a:rPr lang="en-US" baseline="-25000" dirty="0"/>
                  <a:t> </a:t>
                </a:r>
                <a:r>
                  <a:rPr lang="en-US" dirty="0"/>
                  <a:t>= V</a:t>
                </a:r>
                <a:r>
                  <a:rPr lang="en-US" baseline="-25000" dirty="0"/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 V</a:t>
                </a:r>
                <a:r>
                  <a:rPr lang="en-US" baseline="-25000" dirty="0"/>
                  <a:t>in</a:t>
                </a:r>
                <a:r>
                  <a:rPr lang="en-US" dirty="0"/>
                  <a:t>= V</a:t>
                </a:r>
                <a:r>
                  <a:rPr lang="en-US" baseline="-25000" dirty="0"/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</a:t>
                </a:r>
                <a:r>
                  <a:rPr lang="en-US" baseline="-25000" dirty="0" err="1"/>
                  <a:t>f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in</m:t>
                        </m:r>
                      </m:den>
                    </m:f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= 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    </a:t>
                </a:r>
                <a:r>
                  <a:rPr lang="en-US" dirty="0">
                    <a:solidFill>
                      <a:srgbClr val="FF0000"/>
                    </a:solidFill>
                  </a:rPr>
                  <a:t>(ideal)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884EA-10C1-EE44-804E-D593F5118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8099" y="680406"/>
                <a:ext cx="10515600" cy="5791415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74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F08C-3127-353E-4B3E-E210118E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2. INPUT RESISTANCE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75B7CB-22EA-022F-C2C7-4783D9DD7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973" y="2141537"/>
            <a:ext cx="664241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123583-DC19-6BF2-6A90-20C70D001F1E}"/>
              </a:ext>
            </a:extLst>
          </p:cNvPr>
          <p:cNvSpPr txBox="1"/>
          <p:nvPr/>
        </p:nvSpPr>
        <p:spPr>
          <a:xfrm>
            <a:off x="838199" y="1506022"/>
            <a:ext cx="990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Equivalent </a:t>
            </a:r>
            <a:r>
              <a:rPr lang="en-US" sz="2400" dirty="0" err="1"/>
              <a:t>ckt</a:t>
            </a:r>
            <a:r>
              <a:rPr lang="en-US" sz="2400" dirty="0"/>
              <a:t> of a voltage series feedback ampr with the op amp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59896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F7B62-D3A7-6DEA-EE0B-6D4328103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9596"/>
                <a:ext cx="10515600" cy="63297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i</a:t>
                </a:r>
                <a:r>
                  <a:rPr lang="en-US" dirty="0"/>
                  <a:t> : open loop input res of op amp (w/o f/b)</a:t>
                </a:r>
              </a:p>
              <a:p>
                <a:r>
                  <a:rPr lang="en-US" dirty="0" err="1"/>
                  <a:t>R</a:t>
                </a:r>
                <a:r>
                  <a:rPr lang="en-US" baseline="-25000" dirty="0" err="1"/>
                  <a:t>iF</a:t>
                </a:r>
                <a:r>
                  <a:rPr lang="en-US" dirty="0"/>
                  <a:t>: closed loop input res of op amp (with f/b)</a:t>
                </a:r>
              </a:p>
              <a:p>
                <a:endParaRPr lang="en-US" dirty="0"/>
              </a:p>
              <a:p>
                <a:r>
                  <a:rPr lang="en-US" dirty="0" err="1"/>
                  <a:t>R</a:t>
                </a:r>
                <a:r>
                  <a:rPr lang="en-US" baseline="-25000" dirty="0" err="1"/>
                  <a:t>iF</a:t>
                </a:r>
                <a:r>
                  <a:rPr lang="en-US" baseline="-25000" dirty="0"/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in</m:t>
                        </m:r>
                      </m:den>
                    </m:f>
                  </m:oMath>
                </a14:m>
                <a:r>
                  <a:rPr lang="en-IN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in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i</m:t>
                            </m:r>
                            <m:r>
                              <m:rPr>
                                <m:sty m:val="p"/>
                              </m:rPr>
                              <a:rPr lang="en-US" b="0" i="0" baseline="-25000" dirty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mtClean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i</m:t>
                            </m:r>
                          </m:den>
                        </m:f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But v</a:t>
                </a:r>
                <a:r>
                  <a:rPr lang="en-IN" baseline="-25000" dirty="0"/>
                  <a:t>id </a:t>
                </a:r>
                <a:r>
                  <a:rPr lang="en-IN" dirty="0"/>
                  <a:t>=V</a:t>
                </a:r>
                <a:r>
                  <a:rPr lang="en-IN" baseline="-25000" dirty="0"/>
                  <a:t>o </a:t>
                </a:r>
                <a:r>
                  <a:rPr lang="en-IN" dirty="0"/>
                  <a:t>/ A     and V</a:t>
                </a:r>
                <a:r>
                  <a:rPr lang="en-IN" baseline="-25000" dirty="0"/>
                  <a:t>o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/>
                  <a:t> V</a:t>
                </a:r>
                <a:r>
                  <a:rPr lang="en-IN" baseline="-25000" dirty="0"/>
                  <a:t>in</a:t>
                </a:r>
                <a:endParaRPr lang="en-IN" dirty="0"/>
              </a:p>
              <a:p>
                <a:r>
                  <a:rPr lang="en-IN" dirty="0"/>
                  <a:t>Therefore </a:t>
                </a:r>
              </a:p>
              <a:p>
                <a:pPr marL="0" indent="0">
                  <a:buNone/>
                </a:pPr>
                <a:r>
                  <a:rPr lang="en-IN" dirty="0" err="1"/>
                  <a:t>R</a:t>
                </a:r>
                <a:r>
                  <a:rPr lang="en-IN" baseline="-25000" dirty="0" err="1"/>
                  <a:t>iF</a:t>
                </a:r>
                <a:r>
                  <a:rPr lang="en-IN" dirty="0"/>
                  <a:t> = R</a:t>
                </a:r>
                <a:r>
                  <a:rPr lang="en-IN" baseline="-25000" dirty="0"/>
                  <a:t>i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in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 / </m:t>
                        </m:r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</m:den>
                    </m:f>
                  </m:oMath>
                </a14:m>
                <a:r>
                  <a:rPr lang="en-IN" dirty="0"/>
                  <a:t>  =</a:t>
                </a:r>
                <a:r>
                  <a:rPr lang="en-IN" dirty="0" err="1"/>
                  <a:t>AR</a:t>
                </a:r>
                <a:r>
                  <a:rPr lang="en-IN" baseline="-25000" dirty="0" err="1"/>
                  <a:t>i</a:t>
                </a:r>
                <a:r>
                  <a:rPr lang="en-IN" baseline="-25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     = </a:t>
                </a:r>
                <a:r>
                  <a:rPr lang="en-IN" dirty="0">
                    <a:solidFill>
                      <a:schemeClr val="tx1"/>
                    </a:solidFill>
                  </a:rPr>
                  <a:t>AR</a:t>
                </a:r>
                <a:r>
                  <a:rPr lang="en-IN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num>
                      <m:den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  = R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m:rPr>
                        <m:sty m:val="p"/>
                      </m:rPr>
                      <a:rPr lang="el-GR" b="1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			</a:t>
                </a:r>
                <a:r>
                  <a:rPr lang="en-IN" sz="3200" b="1" dirty="0" err="1">
                    <a:solidFill>
                      <a:srgbClr val="FF0000"/>
                    </a:solidFill>
                  </a:rPr>
                  <a:t>R</a:t>
                </a:r>
                <a:r>
                  <a:rPr lang="en-IN" sz="3200" b="1" baseline="-25000" dirty="0" err="1">
                    <a:solidFill>
                      <a:srgbClr val="FF0000"/>
                    </a:solidFill>
                  </a:rPr>
                  <a:t>iF</a:t>
                </a:r>
                <a:r>
                  <a:rPr lang="en-IN" sz="3200" b="1" dirty="0">
                    <a:solidFill>
                      <a:srgbClr val="FF0000"/>
                    </a:solidFill>
                  </a:rPr>
                  <a:t> = R</a:t>
                </a:r>
                <a:r>
                  <a:rPr lang="en-IN" sz="3200" b="1" baseline="-25000" dirty="0">
                    <a:solidFill>
                      <a:srgbClr val="FF0000"/>
                    </a:solidFill>
                  </a:rPr>
                  <a:t>i</a:t>
                </a:r>
                <a:r>
                  <a:rPr lang="en-IN" sz="32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IN" sz="3200" b="1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002060"/>
                    </a:solidFill>
                  </a:rPr>
                  <a:t>Input res of op amp with f/b </a:t>
                </a:r>
                <a:r>
                  <a:rPr lang="en-IN" b="1" dirty="0">
                    <a:solidFill>
                      <a:srgbClr val="0070C0"/>
                    </a:solidFill>
                  </a:rPr>
                  <a:t>(V series f/b) </a:t>
                </a:r>
                <a:r>
                  <a:rPr lang="en-IN" b="1" dirty="0">
                    <a:solidFill>
                      <a:srgbClr val="002060"/>
                    </a:solidFill>
                  </a:rPr>
                  <a:t>is </a:t>
                </a:r>
                <a:r>
                  <a:rPr lang="en-IN" b="1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l-G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) </a:t>
                </a:r>
                <a:r>
                  <a:rPr lang="en-IN" b="1" dirty="0">
                    <a:solidFill>
                      <a:srgbClr val="002060"/>
                    </a:solidFill>
                  </a:rPr>
                  <a:t>times that w/o feedback.</a:t>
                </a: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F7B62-D3A7-6DEA-EE0B-6D4328103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9596"/>
                <a:ext cx="10515600" cy="6329779"/>
              </a:xfrm>
              <a:blipFill>
                <a:blip r:embed="rId2"/>
                <a:stretch>
                  <a:fillRect l="-1217" t="-1540" r="-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694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FB90-BD8F-9C79-A65E-E6DE386A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3.OUTPUT RESISTANCE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912B-0CB3-6522-9D1D-2AE233E1F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53"/>
            <a:ext cx="10515600" cy="4351338"/>
          </a:xfrm>
        </p:spPr>
        <p:txBody>
          <a:bodyPr/>
          <a:lstStyle/>
          <a:p>
            <a:r>
              <a:rPr lang="en-US" dirty="0"/>
              <a:t>Output res is the res determined looking back into feedback ampr from the o/p terminal as shown in fig.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C854E-AA26-6901-CE95-49B0E7C3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07" y="2219379"/>
            <a:ext cx="72009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8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2EDE8-E7DB-5137-0124-C4C6EED9F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3913" y="698161"/>
                <a:ext cx="10515600" cy="6039990"/>
              </a:xfrm>
            </p:spPr>
            <p:txBody>
              <a:bodyPr/>
              <a:lstStyle/>
              <a:p>
                <a:r>
                  <a:rPr lang="en-US" dirty="0"/>
                  <a:t>Res can be found by using Thevenin’s theorem for dependent sources.</a:t>
                </a:r>
              </a:p>
              <a:p>
                <a:r>
                  <a:rPr lang="en-US" dirty="0"/>
                  <a:t>To find o/p res with f/b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oF</a:t>
                </a:r>
                <a:r>
                  <a:rPr lang="en-US" dirty="0"/>
                  <a:t> , reduce </a:t>
                </a:r>
                <a:r>
                  <a:rPr lang="en-US" dirty="0" err="1"/>
                  <a:t>indep</a:t>
                </a:r>
                <a:r>
                  <a:rPr lang="en-US" dirty="0"/>
                  <a:t> sources V</a:t>
                </a:r>
                <a:r>
                  <a:rPr lang="en-US" baseline="-25000" dirty="0"/>
                  <a:t>in </a:t>
                </a:r>
                <a:r>
                  <a:rPr lang="en-US" dirty="0"/>
                  <a:t>to 0, apply an external voltage V</a:t>
                </a:r>
                <a:r>
                  <a:rPr lang="en-US" baseline="-25000" dirty="0"/>
                  <a:t>o </a:t>
                </a:r>
                <a:r>
                  <a:rPr lang="en-US" dirty="0"/>
                  <a:t> and then calculate the resulting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o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      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oF</a:t>
                </a:r>
                <a:r>
                  <a:rPr lang="en-US" baseline="-25000" dirty="0"/>
                  <a:t> 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Writing KCL at o/p node 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en-US" baseline="-25000" dirty="0"/>
                        <m:t>o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en-US" b="0" i="0" baseline="-25000" dirty="0" smtClean="0"/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nor/>
                        </m:rPr>
                        <a:rPr lang="en-US" b="0" i="0" baseline="-25000" dirty="0" smtClean="0"/>
                        <m:t>b</m:t>
                      </m:r>
                    </m:oMath>
                  </m:oMathPara>
                </a14:m>
                <a:endParaRPr lang="en-IN" i="1" dirty="0"/>
              </a:p>
              <a:p>
                <a:pPr marL="0" indent="0">
                  <a:buNone/>
                </a:pPr>
                <a:r>
                  <a:rPr lang="en-IN" i="1" dirty="0"/>
                  <a:t>Since </a:t>
                </a:r>
                <a:r>
                  <a:rPr lang="en-IN" dirty="0"/>
                  <a:t>[(R</a:t>
                </a:r>
                <a:r>
                  <a:rPr lang="en-IN" baseline="-25000" dirty="0"/>
                  <a:t>i</a:t>
                </a:r>
                <a:r>
                  <a:rPr lang="en-IN" dirty="0"/>
                  <a:t> ││ R</a:t>
                </a:r>
                <a:r>
                  <a:rPr lang="en-IN" baseline="-25000" dirty="0"/>
                  <a:t>1</a:t>
                </a:r>
                <a:r>
                  <a:rPr lang="en-IN" dirty="0"/>
                  <a:t>)+</a:t>
                </a:r>
                <a:r>
                  <a:rPr lang="en-US" dirty="0"/>
                  <a:t> R</a:t>
                </a:r>
                <a:r>
                  <a:rPr lang="en-US" baseline="-25000" dirty="0"/>
                  <a:t>F</a:t>
                </a:r>
                <a:r>
                  <a:rPr lang="en-IN" dirty="0"/>
                  <a:t>]</a:t>
                </a:r>
                <a:r>
                  <a:rPr lang="en-IN" i="1" dirty="0"/>
                  <a:t> &gt;&gt; R</a:t>
                </a:r>
                <a:r>
                  <a:rPr lang="en-IN" i="1" baseline="-25000" dirty="0"/>
                  <a:t>o</a:t>
                </a:r>
                <a:r>
                  <a:rPr lang="en-IN" i="1" dirty="0"/>
                  <a:t> </a:t>
                </a:r>
                <a:r>
                  <a:rPr lang="en-IN" dirty="0"/>
                  <a:t>and as R</a:t>
                </a:r>
                <a:r>
                  <a:rPr lang="en-IN" baseline="-25000" dirty="0"/>
                  <a:t>0 </a:t>
                </a:r>
                <a:r>
                  <a:rPr lang="en-IN" dirty="0"/>
                  <a:t>is very small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a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b</m:t>
                    </m:r>
                  </m:oMath>
                </a14:m>
                <a:r>
                  <a:rPr lang="en-IN" i="1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                    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o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a</m:t>
                    </m:r>
                  </m:oMath>
                </a14:m>
                <a:endParaRPr lang="en-IN" dirty="0"/>
              </a:p>
              <a:p>
                <a:r>
                  <a:rPr lang="en-IN" dirty="0"/>
                  <a:t>KVL at o/p loop </a:t>
                </a:r>
              </a:p>
              <a:p>
                <a:pPr marL="0" indent="0">
                  <a:buNone/>
                </a:pPr>
                <a:r>
                  <a:rPr lang="en-IN" dirty="0"/>
                  <a:t>                     V</a:t>
                </a:r>
                <a:r>
                  <a:rPr lang="en-IN" baseline="-25000" dirty="0"/>
                  <a:t>o</a:t>
                </a:r>
                <a:r>
                  <a:rPr lang="en-IN" dirty="0"/>
                  <a:t>- R</a:t>
                </a:r>
                <a:r>
                  <a:rPr lang="en-IN" baseline="-25000" dirty="0"/>
                  <a:t>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o</m:t>
                    </m:r>
                  </m:oMath>
                </a14:m>
                <a:r>
                  <a:rPr lang="en-IN" dirty="0"/>
                  <a:t>-</a:t>
                </a:r>
                <a:r>
                  <a:rPr lang="en-IN" dirty="0" err="1"/>
                  <a:t>AV</a:t>
                </a:r>
                <a:r>
                  <a:rPr lang="en-IN" baseline="-25000" dirty="0" err="1"/>
                  <a:t>id</a:t>
                </a:r>
                <a:r>
                  <a:rPr lang="en-IN" baseline="-25000" dirty="0"/>
                  <a:t> </a:t>
                </a:r>
                <a:r>
                  <a:rPr lang="en-IN" dirty="0"/>
                  <a:t>= 0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o</m:t>
                    </m:r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 err="1"/>
                          <m:t>AV</m:t>
                        </m:r>
                        <m:r>
                          <m:rPr>
                            <m:nor/>
                          </m:rPr>
                          <a:rPr lang="en-IN" baseline="-25000" dirty="0" err="1"/>
                          <m:t>id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i="1" dirty="0"/>
              </a:p>
              <a:p>
                <a:pPr marL="0" indent="0">
                  <a:buNone/>
                </a:pPr>
                <a:endParaRPr lang="en-IN" i="1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B2EDE8-E7DB-5137-0124-C4C6EED9F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3913" y="698161"/>
                <a:ext cx="10515600" cy="6039990"/>
              </a:xfrm>
              <a:blipFill>
                <a:blip r:embed="rId2"/>
                <a:stretch>
                  <a:fillRect l="-1159" t="-1717" r="-1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773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2ABE-7EC2-AE12-7A2D-9593A7E75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6219"/>
                <a:ext cx="10515600" cy="6164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id </a:t>
                </a:r>
                <a:r>
                  <a:rPr lang="en-US" dirty="0"/>
                  <a:t>= V1 –V2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We have V1=0 &amp; V2=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f</a:t>
                </a:r>
                <a:r>
                  <a:rPr lang="en-US" baseline="-25000" dirty="0"/>
                  <a:t> </a:t>
                </a:r>
                <a:endParaRPr lang="en-US" dirty="0"/>
              </a:p>
              <a:p>
                <a:r>
                  <a:rPr lang="en-US" dirty="0"/>
                  <a:t>V</a:t>
                </a:r>
                <a:r>
                  <a:rPr lang="en-US" baseline="-25000" dirty="0"/>
                  <a:t>id </a:t>
                </a:r>
                <a:r>
                  <a:rPr lang="en-US" dirty="0"/>
                  <a:t>= 0 –</a:t>
                </a:r>
                <a:r>
                  <a:rPr lang="en-IN" dirty="0"/>
                  <a:t>V</a:t>
                </a:r>
                <a:r>
                  <a:rPr lang="en-IN" baseline="-25000" dirty="0"/>
                  <a:t>o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-</a:t>
                </a:r>
                <a:r>
                  <a:rPr lang="el-GR" dirty="0"/>
                  <a:t>β</a:t>
                </a:r>
                <a:r>
                  <a:rPr lang="en-US" dirty="0"/>
                  <a:t>V</a:t>
                </a:r>
                <a:r>
                  <a:rPr lang="en-US" baseline="-25000" dirty="0"/>
                  <a:t>o     </a:t>
                </a:r>
              </a:p>
              <a:p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o</m:t>
                    </m:r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 err="1"/>
                          <m:t>AV</m:t>
                        </m:r>
                        <m:r>
                          <m:rPr>
                            <m:nor/>
                          </m:rPr>
                          <a:rPr lang="en-IN" baseline="-25000" dirty="0" err="1"/>
                          <m:t>id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IN" dirty="0" err="1"/>
                          <m:t>A</m:t>
                        </m:r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r>
                  <a:rPr lang="en-IN" dirty="0"/>
                  <a:t>Substituting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aseline="-25000" dirty="0"/>
                      <m:t>o</m:t>
                    </m:r>
                  </m:oMath>
                </a14:m>
                <a:r>
                  <a:rPr lang="en-IN" dirty="0"/>
                  <a:t> in </a:t>
                </a:r>
                <a:r>
                  <a:rPr lang="en-US" dirty="0"/>
                  <a:t>R</a:t>
                </a:r>
                <a:r>
                  <a:rPr lang="en-US" baseline="-25000" dirty="0" err="1"/>
                  <a:t>oF</a:t>
                </a:r>
                <a:r>
                  <a:rPr lang="en-US" baseline="-25000" dirty="0"/>
                  <a:t> 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we get </a:t>
                </a:r>
                <a:r>
                  <a:rPr lang="en-US" b="1" dirty="0">
                    <a:solidFill>
                      <a:srgbClr val="FF0000"/>
                    </a:solidFill>
                  </a:rPr>
                  <a:t>R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oF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002060"/>
                    </a:solidFill>
                  </a:rPr>
                  <a:t>Output res of V series f/b </a:t>
                </a:r>
                <a:r>
                  <a:rPr lang="en-IN" b="1" dirty="0" err="1">
                    <a:solidFill>
                      <a:srgbClr val="002060"/>
                    </a:solidFill>
                  </a:rPr>
                  <a:t>ampr</a:t>
                </a:r>
                <a:r>
                  <a:rPr lang="en-IN" b="1" dirty="0">
                    <a:solidFill>
                      <a:srgbClr val="002060"/>
                    </a:solidFill>
                  </a:rPr>
                  <a:t> is </a:t>
                </a:r>
                <a:r>
                  <a:rPr lang="en-IN" b="1" dirty="0">
                    <a:solidFill>
                      <a:srgbClr val="FF0000"/>
                    </a:solidFill>
                  </a:rPr>
                  <a:t>1/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dirty="0" smtClean="0">
                        <a:solidFill>
                          <a:srgbClr val="FF0000"/>
                        </a:solidFill>
                      </a:rPr>
                      <m:t>1+</m:t>
                    </m:r>
                    <m:r>
                      <m:rPr>
                        <m:nor/>
                      </m:rPr>
                      <a:rPr lang="en-IN" b="1" dirty="0" smtClean="0">
                        <a:solidFill>
                          <a:srgbClr val="FF0000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l-GR" b="1" dirty="0" smtClean="0">
                        <a:solidFill>
                          <a:srgbClr val="FF0000"/>
                        </a:solidFill>
                      </a:rPr>
                      <m:t>β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) </a:t>
                </a:r>
                <a:r>
                  <a:rPr lang="en-IN" b="1" dirty="0">
                    <a:solidFill>
                      <a:srgbClr val="002060"/>
                    </a:solidFill>
                  </a:rPr>
                  <a:t>times the o/p res R</a:t>
                </a:r>
                <a:r>
                  <a:rPr lang="en-IN" b="1" baseline="-25000" dirty="0">
                    <a:solidFill>
                      <a:srgbClr val="002060"/>
                    </a:solidFill>
                  </a:rPr>
                  <a:t>o</a:t>
                </a:r>
                <a:r>
                  <a:rPr lang="en-IN" b="1" dirty="0">
                    <a:solidFill>
                      <a:srgbClr val="002060"/>
                    </a:solidFill>
                  </a:rPr>
                  <a:t> of op amp.</a:t>
                </a:r>
              </a:p>
              <a:p>
                <a:pPr marL="0" indent="0">
                  <a:buNone/>
                </a:pPr>
                <a:r>
                  <a:rPr lang="en-IN" b="1" dirty="0"/>
                  <a:t>o/p res of op amp with –</a:t>
                </a:r>
                <a:r>
                  <a:rPr lang="en-IN" b="1" dirty="0" err="1"/>
                  <a:t>ve</a:t>
                </a:r>
                <a:r>
                  <a:rPr lang="en-IN" b="1" dirty="0"/>
                  <a:t> f/b is much smaller than o/p res w/o f/b. </a:t>
                </a: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2ABE-7EC2-AE12-7A2D-9593A7E75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6219"/>
                <a:ext cx="10515600" cy="6164278"/>
              </a:xfrm>
              <a:blipFill>
                <a:blip r:embed="rId2"/>
                <a:stretch>
                  <a:fillRect l="-1217" t="-1583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09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87D2-8340-858A-9219-31E114824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097"/>
            <a:ext cx="11353800" cy="6155400"/>
          </a:xfrm>
        </p:spPr>
        <p:txBody>
          <a:bodyPr/>
          <a:lstStyle/>
          <a:p>
            <a:r>
              <a:rPr lang="en-US" dirty="0"/>
              <a:t>If s/g fed back is of same polarity or in phase with </a:t>
            </a:r>
            <a:r>
              <a:rPr lang="en-US" dirty="0" err="1"/>
              <a:t>i</a:t>
            </a:r>
            <a:r>
              <a:rPr lang="en-US" dirty="0"/>
              <a:t>/p s/g ……..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b="1" dirty="0" err="1">
                <a:solidFill>
                  <a:srgbClr val="FF0000"/>
                </a:solidFill>
              </a:rPr>
              <a:t>ve</a:t>
            </a:r>
            <a:r>
              <a:rPr lang="en-US" b="1" dirty="0">
                <a:solidFill>
                  <a:srgbClr val="FF0000"/>
                </a:solidFill>
              </a:rPr>
              <a:t> F/b</a:t>
            </a:r>
          </a:p>
          <a:p>
            <a:r>
              <a:rPr lang="en-US" dirty="0"/>
              <a:t>In +</a:t>
            </a:r>
            <a:r>
              <a:rPr lang="en-US" dirty="0" err="1"/>
              <a:t>ve</a:t>
            </a:r>
            <a:r>
              <a:rPr lang="en-US" dirty="0"/>
              <a:t> f/b, the f/b s/g aids the </a:t>
            </a:r>
            <a:r>
              <a:rPr lang="en-US" dirty="0" err="1"/>
              <a:t>i</a:t>
            </a:r>
            <a:r>
              <a:rPr lang="en-US" dirty="0"/>
              <a:t>/p. hence called as </a:t>
            </a:r>
            <a:r>
              <a:rPr lang="en-US" b="1" dirty="0">
                <a:solidFill>
                  <a:srgbClr val="FF0000"/>
                </a:solidFill>
              </a:rPr>
              <a:t>regenerative f/b</a:t>
            </a:r>
            <a:r>
              <a:rPr lang="en-US" dirty="0"/>
              <a:t>.</a:t>
            </a:r>
          </a:p>
          <a:p>
            <a:r>
              <a:rPr lang="en-US" dirty="0"/>
              <a:t>Used in oscillator </a:t>
            </a:r>
            <a:r>
              <a:rPr lang="en-US" dirty="0" err="1"/>
              <a:t>ckts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used in amplifiers, -</a:t>
            </a:r>
            <a:r>
              <a:rPr lang="en-US" dirty="0" err="1"/>
              <a:t>ve</a:t>
            </a:r>
            <a:r>
              <a:rPr lang="en-US" dirty="0"/>
              <a:t> f/b reduces V gain but advantages are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Stabilizes the gain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Increases the BW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Changes the </a:t>
            </a:r>
            <a:r>
              <a:rPr lang="en-US" dirty="0" err="1"/>
              <a:t>i</a:t>
            </a:r>
            <a:r>
              <a:rPr lang="en-US" dirty="0"/>
              <a:t>/p &amp; o/p res.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Decrease in harmonic or non linear distortion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Reduction in the effect of variations in temp &amp; supply V on the o/p of op amp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5972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A5A17-CC75-E571-E2ED-B708248F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4.BANDWIDTH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41F9B-D951-C2FD-F9DF-E68FA7AD2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BW of an ampr is the range (band) of </a:t>
            </a:r>
            <a:r>
              <a:rPr lang="en-US" dirty="0" err="1"/>
              <a:t>freqs</a:t>
            </a:r>
            <a:r>
              <a:rPr lang="en-US" dirty="0"/>
              <a:t> for which the gain remains constant.</a:t>
            </a:r>
          </a:p>
          <a:p>
            <a:r>
              <a:rPr lang="en-US" dirty="0"/>
              <a:t>Manufacturers generally specify either gain BW </a:t>
            </a:r>
            <a:r>
              <a:rPr lang="en-US" dirty="0" err="1"/>
              <a:t>pdt</a:t>
            </a:r>
            <a:r>
              <a:rPr lang="en-US" dirty="0"/>
              <a:t> or supply open loop gain vs </a:t>
            </a:r>
            <a:r>
              <a:rPr lang="en-US" dirty="0" err="1"/>
              <a:t>freq</a:t>
            </a:r>
            <a:r>
              <a:rPr lang="en-US" dirty="0"/>
              <a:t> curve for the op amp.</a:t>
            </a:r>
          </a:p>
          <a:p>
            <a:r>
              <a:rPr lang="en-US" dirty="0"/>
              <a:t>For 741 op amp, the latter is typical.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5153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5E20-6FD0-011B-F497-C2F09AEF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loop gain vs </a:t>
            </a:r>
            <a:r>
              <a:rPr lang="en-US" dirty="0" err="1"/>
              <a:t>freq</a:t>
            </a:r>
            <a:r>
              <a:rPr lang="en-US" dirty="0"/>
              <a:t> curve of the 741 IC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85C1F1-64F1-CC61-7B2B-76DC818B1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572" y="1825625"/>
            <a:ext cx="4800856" cy="4351338"/>
          </a:xfrm>
        </p:spPr>
      </p:pic>
    </p:spTree>
    <p:extLst>
      <p:ext uri="{BB962C8B-B14F-4D97-AF65-F5344CB8AC3E}">
        <p14:creationId xmlns:p14="http://schemas.microsoft.com/office/powerpoint/2010/main" val="701897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15299-6BB9-1136-FB10-CBACF23A48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8099" y="928980"/>
                <a:ext cx="10515600" cy="5835803"/>
              </a:xfrm>
            </p:spPr>
            <p:txBody>
              <a:bodyPr/>
              <a:lstStyle/>
              <a:p>
                <a:r>
                  <a:rPr lang="en-US" dirty="0"/>
                  <a:t>From this fig, for a gain of 2*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IN" dirty="0"/>
                  <a:t> , the BW is approx. 5 Hz</a:t>
                </a:r>
              </a:p>
              <a:p>
                <a:pPr marL="0" indent="0">
                  <a:buNone/>
                </a:pPr>
                <a:r>
                  <a:rPr lang="en-IN" dirty="0"/>
                  <a:t>		GBW = </a:t>
                </a:r>
                <a:r>
                  <a:rPr lang="en-US" dirty="0"/>
                  <a:t>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IN" dirty="0"/>
                  <a:t>5 = 1MHz</a:t>
                </a:r>
              </a:p>
              <a:p>
                <a:r>
                  <a:rPr lang="en-IN" dirty="0"/>
                  <a:t>On extreme end, BW =1 MHz, gain =1</a:t>
                </a:r>
              </a:p>
              <a:p>
                <a:pPr marL="0" indent="0">
                  <a:buNone/>
                </a:pPr>
                <a:r>
                  <a:rPr lang="en-IN" dirty="0"/>
                  <a:t>		GBW=1MHz * 1 = 1MHz</a:t>
                </a:r>
              </a:p>
              <a:p>
                <a:r>
                  <a:rPr lang="en-IN" dirty="0"/>
                  <a:t>GBW is constant</a:t>
                </a:r>
              </a:p>
              <a:p>
                <a:pPr marL="0" indent="0">
                  <a:buNone/>
                </a:pPr>
                <a:r>
                  <a:rPr lang="en-IN" dirty="0"/>
                  <a:t>This holds true only for op amps like 741 that have just 1 break </a:t>
                </a:r>
                <a:r>
                  <a:rPr lang="en-IN" dirty="0" err="1"/>
                  <a:t>freq</a:t>
                </a:r>
                <a:r>
                  <a:rPr lang="en-IN" dirty="0"/>
                  <a:t> below unity gain BW.</a:t>
                </a:r>
              </a:p>
              <a:p>
                <a:r>
                  <a:rPr lang="en-IN" dirty="0"/>
                  <a:t>For 741, 5Hz is the  </a:t>
                </a:r>
                <a:r>
                  <a:rPr lang="en-IN" dirty="0">
                    <a:solidFill>
                      <a:srgbClr val="FF0000"/>
                    </a:solidFill>
                  </a:rPr>
                  <a:t>break </a:t>
                </a:r>
                <a:r>
                  <a:rPr lang="en-IN" dirty="0" err="1">
                    <a:solidFill>
                      <a:srgbClr val="FF0000"/>
                    </a:solidFill>
                  </a:rPr>
                  <a:t>freq</a:t>
                </a:r>
                <a:r>
                  <a:rPr lang="en-IN" dirty="0">
                    <a:solidFill>
                      <a:srgbClr val="FF0000"/>
                    </a:solidFill>
                  </a:rPr>
                  <a:t> (</a:t>
                </a:r>
                <a:r>
                  <a:rPr lang="en-IN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aseline="-25000" dirty="0" err="1">
                    <a:solidFill>
                      <a:srgbClr val="FF0000"/>
                    </a:solidFill>
                  </a:rPr>
                  <a:t>o</a:t>
                </a:r>
                <a:r>
                  <a:rPr lang="en-IN" dirty="0">
                    <a:solidFill>
                      <a:srgbClr val="FF0000"/>
                    </a:solidFill>
                  </a:rPr>
                  <a:t>)</a:t>
                </a:r>
                <a:r>
                  <a:rPr lang="en-IN" dirty="0"/>
                  <a:t>. The </a:t>
                </a:r>
                <a:r>
                  <a:rPr lang="en-IN" dirty="0" err="1"/>
                  <a:t>freq</a:t>
                </a:r>
                <a:r>
                  <a:rPr lang="en-IN" dirty="0"/>
                  <a:t> at which gain A is 3dB down from its value at 0 Hz.</a:t>
                </a:r>
              </a:p>
              <a:p>
                <a:r>
                  <a:rPr lang="en-IN" dirty="0"/>
                  <a:t>Freq at which gain equals 1 is called </a:t>
                </a:r>
                <a:r>
                  <a:rPr lang="en-IN" dirty="0">
                    <a:solidFill>
                      <a:srgbClr val="FF0000"/>
                    </a:solidFill>
                  </a:rPr>
                  <a:t>unity gain BW(UGB).</a:t>
                </a:r>
              </a:p>
              <a:p>
                <a:r>
                  <a:rPr lang="en-IN" dirty="0"/>
                  <a:t>Since for an op amp with single break </a:t>
                </a:r>
                <a:r>
                  <a:rPr lang="en-IN" dirty="0" err="1"/>
                  <a:t>freq</a:t>
                </a:r>
                <a:r>
                  <a:rPr lang="en-IN" dirty="0"/>
                  <a:t>, GBW is constant and equal to UGB,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15299-6BB9-1136-FB10-CBACF23A4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8099" y="928980"/>
                <a:ext cx="10515600" cy="5835803"/>
              </a:xfrm>
              <a:blipFill>
                <a:blip r:embed="rId2"/>
                <a:stretch>
                  <a:fillRect l="-1217" t="-1566" b="-10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408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897E6-F5C8-BF68-4915-88873C7FDA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35" y="511729"/>
                <a:ext cx="10515600" cy="6084379"/>
              </a:xfrm>
            </p:spPr>
            <p:txBody>
              <a:bodyPr/>
              <a:lstStyle/>
              <a:p>
                <a:r>
                  <a:rPr lang="en-US" dirty="0"/>
                  <a:t>UGB = A*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o</a:t>
                </a:r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		where A is OL voltage gain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o</a:t>
                </a:r>
                <a:r>
                  <a:rPr lang="en-US" dirty="0"/>
                  <a:t> is break </a:t>
                </a:r>
                <a:r>
                  <a:rPr lang="en-US" dirty="0" err="1"/>
                  <a:t>freq</a:t>
                </a:r>
                <a:r>
                  <a:rPr lang="en-US" dirty="0"/>
                  <a:t> of an op amp</a:t>
                </a:r>
              </a:p>
              <a:p>
                <a:r>
                  <a:rPr lang="en-IN" dirty="0"/>
                  <a:t>Only for a single break </a:t>
                </a:r>
                <a:r>
                  <a:rPr lang="en-IN" dirty="0" err="1"/>
                  <a:t>freq</a:t>
                </a:r>
                <a:r>
                  <a:rPr lang="en-IN" dirty="0"/>
                  <a:t> op amp,   </a:t>
                </a:r>
              </a:p>
              <a:p>
                <a:pPr marL="0" indent="0">
                  <a:buNone/>
                </a:pPr>
                <a:r>
                  <a:rPr lang="en-IN" dirty="0"/>
                  <a:t>UGB = A</a:t>
                </a:r>
                <a:r>
                  <a:rPr lang="en-IN" baseline="-25000" dirty="0"/>
                  <a:t>F</a:t>
                </a:r>
                <a:r>
                  <a:rPr lang="en-IN" dirty="0"/>
                  <a:t> * </a:t>
                </a:r>
                <a:r>
                  <a:rPr lang="en-IN" dirty="0" err="1"/>
                  <a:t>f</a:t>
                </a:r>
                <a:r>
                  <a:rPr lang="en-IN" baseline="-25000" dirty="0" err="1"/>
                  <a:t>F</a:t>
                </a:r>
                <a:endParaRPr lang="en-IN" baseline="-25000" dirty="0"/>
              </a:p>
              <a:p>
                <a:pPr marL="0" indent="0">
                  <a:buNone/>
                </a:pPr>
                <a:r>
                  <a:rPr lang="en-US" dirty="0"/>
                  <a:t>		where A</a:t>
                </a:r>
                <a:r>
                  <a:rPr lang="en-US" baseline="-25000" dirty="0"/>
                  <a:t>F</a:t>
                </a:r>
                <a:r>
                  <a:rPr lang="en-US" dirty="0"/>
                  <a:t> is CL voltage gain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F</a:t>
                </a:r>
                <a:r>
                  <a:rPr lang="en-US" dirty="0"/>
                  <a:t> is bandwidth with feedback</a:t>
                </a:r>
              </a:p>
              <a:p>
                <a:pPr marL="0" indent="0">
                  <a:buNone/>
                </a:pPr>
                <a:r>
                  <a:rPr lang="en-IN" dirty="0"/>
                  <a:t>Equating both </a:t>
                </a:r>
                <a:r>
                  <a:rPr lang="en-IN" dirty="0" err="1"/>
                  <a:t>eqns</a:t>
                </a:r>
                <a:r>
                  <a:rPr lang="en-IN" dirty="0"/>
                  <a:t>, we get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dirty="0" err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A</a:t>
                </a:r>
                <a:r>
                  <a:rPr lang="en-IN" baseline="-25000" dirty="0"/>
                  <a:t>F</a:t>
                </a:r>
                <a:r>
                  <a:rPr lang="en-IN" dirty="0"/>
                  <a:t> * </a:t>
                </a:r>
                <a:r>
                  <a:rPr lang="en-IN" dirty="0" err="1"/>
                  <a:t>f</a:t>
                </a:r>
                <a:r>
                  <a:rPr lang="en-IN" baseline="-25000" dirty="0" err="1"/>
                  <a:t>F</a:t>
                </a:r>
                <a:endParaRPr lang="en-IN" baseline="-25000" dirty="0"/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r>
                  <a:rPr lang="en-IN" dirty="0" err="1"/>
                  <a:t>f</a:t>
                </a:r>
                <a:r>
                  <a:rPr lang="en-IN" baseline="-25000" dirty="0" err="1"/>
                  <a:t>F</a:t>
                </a:r>
                <a:r>
                  <a:rPr lang="en-IN" baseline="-25000" dirty="0"/>
                  <a:t>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A</m:t>
                        </m:r>
                        <m:r>
                          <m:rPr>
                            <m:nor/>
                          </m:rPr>
                          <a:rPr lang="en-US" dirty="0"/>
                          <m:t>∗</m:t>
                        </m:r>
                        <m:r>
                          <m:rPr>
                            <m:nor/>
                          </m:rPr>
                          <a:rPr lang="en-US" dirty="0"/>
                          <m:t>fo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pPr marL="0" indent="0">
                  <a:buNone/>
                </a:pPr>
                <a:r>
                  <a:rPr lang="en-IN" dirty="0"/>
                  <a:t>For a non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, we have </a:t>
                </a:r>
                <a:r>
                  <a:rPr lang="en-US" b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6897E6-F5C8-BF68-4915-88873C7FD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35" y="511729"/>
                <a:ext cx="10515600" cy="6084379"/>
              </a:xfrm>
              <a:blipFill>
                <a:blip r:embed="rId2"/>
                <a:stretch>
                  <a:fillRect l="-1217" t="-1703" b="-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183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59183B-C8C8-F586-5B7C-C10EDEC1D2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0344" y="58275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Therefore      </a:t>
                </a:r>
                <a:r>
                  <a:rPr lang="en-IN" b="1" dirty="0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IN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 smtClean="0">
                        <a:solidFill>
                          <a:srgbClr val="FF0000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 smtClean="0">
                        <a:solidFill>
                          <a:srgbClr val="FF0000"/>
                        </a:solidFill>
                      </a:rPr>
                      <m:t>o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(1+A</a:t>
                </a:r>
                <a:r>
                  <a:rPr lang="el-GR" b="1" dirty="0">
                    <a:solidFill>
                      <a:srgbClr val="FF0000"/>
                    </a:solidFill>
                  </a:rPr>
                  <a:t>β</a:t>
                </a:r>
                <a:r>
                  <a:rPr lang="en-US" b="1" dirty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BW of non inv ampr with negative feedback is </a:t>
                </a:r>
                <a:r>
                  <a:rPr lang="en-IN" b="1" dirty="0">
                    <a:solidFill>
                      <a:srgbClr val="FF0000"/>
                    </a:solidFill>
                  </a:rPr>
                  <a:t>(1+A</a:t>
                </a:r>
                <a:r>
                  <a:rPr lang="el-GR" b="1" dirty="0">
                    <a:solidFill>
                      <a:srgbClr val="FF0000"/>
                    </a:solidFill>
                  </a:rPr>
                  <a:t>β</a:t>
                </a:r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:r>
                  <a:rPr lang="en-US" b="1" dirty="0">
                    <a:solidFill>
                      <a:srgbClr val="0070C0"/>
                    </a:solidFill>
                  </a:rPr>
                  <a:t>times its BW w/o feedback.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		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IN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UGB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59183B-C8C8-F586-5B7C-C10EDEC1D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0344" y="582751"/>
                <a:ext cx="10515600" cy="4351338"/>
              </a:xfrm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986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7483-859E-E33D-A547-8710156D9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6856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5.TOTAL O/P OFFSET VOLATGE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10BB8-150C-05FA-A0F1-4E6FE0D3AA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an op amp, when </a:t>
                </a:r>
                <a:r>
                  <a:rPr lang="en-US" dirty="0" err="1"/>
                  <a:t>i</a:t>
                </a:r>
                <a:r>
                  <a:rPr lang="en-US" dirty="0"/>
                  <a:t>/p is 0, o/p is also expected to be 0. </a:t>
                </a:r>
              </a:p>
              <a:p>
                <a:r>
                  <a:rPr lang="en-US" dirty="0"/>
                  <a:t>However </a:t>
                </a:r>
                <a:r>
                  <a:rPr lang="en-US" dirty="0" err="1"/>
                  <a:t>bcoz</a:t>
                </a:r>
                <a:r>
                  <a:rPr lang="en-US" dirty="0"/>
                  <a:t> of effect of </a:t>
                </a:r>
                <a:r>
                  <a:rPr lang="en-US" dirty="0" err="1"/>
                  <a:t>i</a:t>
                </a:r>
                <a:r>
                  <a:rPr lang="en-US" dirty="0"/>
                  <a:t>/p offset voltage and current, o/p is significantly large. This enhanced o/p voltage is called as </a:t>
                </a:r>
                <a:r>
                  <a:rPr lang="en-US" dirty="0">
                    <a:solidFill>
                      <a:srgbClr val="FF0000"/>
                    </a:solidFill>
                  </a:rPr>
                  <a:t>total o/p offset voltage (</a:t>
                </a:r>
                <a:r>
                  <a:rPr lang="en-US" dirty="0" err="1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ooT</a:t>
                </a:r>
                <a:r>
                  <a:rPr lang="en-US" dirty="0">
                    <a:solidFill>
                      <a:srgbClr val="FF0000"/>
                    </a:solidFill>
                  </a:rPr>
                  <a:t>).</a:t>
                </a:r>
              </a:p>
              <a:p>
                <a:r>
                  <a:rPr lang="en-US" dirty="0"/>
                  <a:t>In an OL op amp,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ooT</a:t>
                </a:r>
                <a:r>
                  <a:rPr lang="en-US" dirty="0"/>
                  <a:t> is equal to either the +</a:t>
                </a:r>
                <a:r>
                  <a:rPr lang="en-US" dirty="0" err="1"/>
                  <a:t>ve</a:t>
                </a:r>
                <a:r>
                  <a:rPr lang="en-US" dirty="0"/>
                  <a:t> or –</a:t>
                </a:r>
                <a:r>
                  <a:rPr lang="en-US" dirty="0" err="1"/>
                  <a:t>ve</a:t>
                </a:r>
                <a:r>
                  <a:rPr lang="en-US" dirty="0"/>
                  <a:t> saturation voltage. Saturation voltages are specified in data sheet as o/p voltage swing.</a:t>
                </a:r>
              </a:p>
              <a:p>
                <a:r>
                  <a:rPr lang="en-US" dirty="0"/>
                  <a:t>Since with f/b, non inverting ampr gain changes from A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US" b="1" dirty="0"/>
                  <a:t> ,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ooT</a:t>
                </a:r>
                <a:r>
                  <a:rPr lang="en-US" dirty="0"/>
                  <a:t> with f/b must also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/>
                  <a:t> times the voltage w/o feedback.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710BB8-150C-05FA-A0F1-4E6FE0D3A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178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E3F37-C317-ED6A-DF35-A3877D0CF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60305"/>
                <a:ext cx="10515600" cy="58713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Total o/p offset V with f/b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Total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</m:t>
                        </m:r>
                        <m:r>
                          <m:rPr>
                            <m:nor/>
                          </m:rPr>
                          <a:rPr lang="en-US" dirty="0"/>
                          <m:t>/</m:t>
                        </m:r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offset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without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/</m:t>
                        </m:r>
                        <m:r>
                          <m:rPr>
                            <m:nor/>
                          </m:rPr>
                          <a:rPr lang="en-US" dirty="0"/>
                          <m:t>b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V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ooT</a:t>
                </a:r>
                <a:r>
                  <a:rPr lang="en-US" b="1" dirty="0">
                    <a:solidFill>
                      <a:srgbClr val="FF0000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± 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Vsat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l-G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den>
                    </m:f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m:rPr>
                            <m:sty m:val="p"/>
                          </m:rPr>
                          <a:rPr lang="el-GR" b="1" i="1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/>
                  <a:t> is always &lt; 1 and ±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dirty="0"/>
                  <a:t> = saturation voltages, max voltages the o/p of an op amp can reach.</a:t>
                </a:r>
              </a:p>
              <a:p>
                <a:r>
                  <a:rPr lang="en-IN" dirty="0"/>
                  <a:t>In an OL configuration, even a very small voltage at the </a:t>
                </a:r>
                <a:r>
                  <a:rPr lang="en-IN" dirty="0" err="1"/>
                  <a:t>i</a:t>
                </a:r>
                <a:r>
                  <a:rPr lang="en-IN" dirty="0"/>
                  <a:t>/p of an op amp can cause the o/p to reach max value(+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dirty="0"/>
                  <a:t> or –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dirty="0"/>
                  <a:t>) </a:t>
                </a:r>
                <a:r>
                  <a:rPr lang="en-IN" dirty="0" err="1"/>
                  <a:t>bcoz</a:t>
                </a:r>
                <a:r>
                  <a:rPr lang="en-IN" dirty="0"/>
                  <a:t> of its very high V gain.</a:t>
                </a:r>
              </a:p>
              <a:p>
                <a:r>
                  <a:rPr lang="en-IN" dirty="0"/>
                  <a:t>So from above </a:t>
                </a:r>
                <a:r>
                  <a:rPr lang="en-IN" dirty="0" err="1"/>
                  <a:t>eqn</a:t>
                </a:r>
                <a:r>
                  <a:rPr lang="en-IN" dirty="0"/>
                  <a:t>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ooT</a:t>
                </a:r>
                <a:r>
                  <a:rPr lang="en-IN" dirty="0"/>
                  <a:t> can be either + or – voltage as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dirty="0"/>
                  <a:t> can be either + or - .</a:t>
                </a: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E3F37-C317-ED6A-DF35-A3877D0CF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60305"/>
                <a:ext cx="10515600" cy="587131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854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75F35-E02F-70B5-BBC0-D18D74E8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240"/>
            <a:ext cx="10515600" cy="6119889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ve</a:t>
            </a:r>
            <a:r>
              <a:rPr lang="en-US" dirty="0"/>
              <a:t> f/b can also be used to reduce significantly the effect of noise variations in supply voltages and changes in temp on the o/p V of a non inv ampr.</a:t>
            </a:r>
          </a:p>
          <a:p>
            <a:r>
              <a:rPr lang="en-US" dirty="0">
                <a:solidFill>
                  <a:srgbClr val="0070C0"/>
                </a:solidFill>
              </a:rPr>
              <a:t>Higher the value of (1+Aβ), the smaller is the effect of noise and variations in supply voltages and changes in temp on the o/p V of a non inv ampr.</a:t>
            </a:r>
          </a:p>
          <a:p>
            <a:r>
              <a:rPr lang="en-US" dirty="0">
                <a:solidFill>
                  <a:srgbClr val="FF0000"/>
                </a:solidFill>
              </a:rPr>
              <a:t>From this analysis it is clear that non inv ampr with negative f/b exhibits the characteristics of perfect Voltage follower. </a:t>
            </a:r>
            <a:r>
              <a:rPr lang="en-US" dirty="0"/>
              <a:t>That is it has very high </a:t>
            </a:r>
            <a:r>
              <a:rPr lang="en-US" dirty="0" err="1"/>
              <a:t>i</a:t>
            </a:r>
            <a:r>
              <a:rPr lang="en-US" dirty="0"/>
              <a:t>/p res, very low o/p res, stable V gain, large BW and very little (ideally 0) o/p offset voltage.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7741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C338-073B-001B-8374-7CD9D279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Special case of non-inverting ampr with f/b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FB16-5DE5-D2D4-5DA5-5485ECBFF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Voltage </a:t>
            </a:r>
            <a:r>
              <a:rPr lang="en-US" dirty="0"/>
              <a:t>follower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653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A18F-E939-D29B-DB48-4591E162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VOLTAGE FOLLOWER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E033-DF81-F718-7C1B-6A9121E7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66756" cy="4351338"/>
          </a:xfrm>
        </p:spPr>
        <p:txBody>
          <a:bodyPr/>
          <a:lstStyle/>
          <a:p>
            <a:r>
              <a:rPr lang="en-US" dirty="0"/>
              <a:t>Lowest gain that can be achieved from a non inv ampr with f/b is 1.</a:t>
            </a:r>
          </a:p>
          <a:p>
            <a:r>
              <a:rPr lang="en-US" dirty="0"/>
              <a:t>When the non inv ampr is configured for a unity gain, it is called as voltage follower </a:t>
            </a:r>
            <a:r>
              <a:rPr lang="en-US" dirty="0" err="1"/>
              <a:t>bcoz</a:t>
            </a:r>
            <a:r>
              <a:rPr lang="en-US" dirty="0"/>
              <a:t> o/p V is equal to and in phase with </a:t>
            </a:r>
            <a:r>
              <a:rPr lang="en-US" dirty="0" err="1"/>
              <a:t>i</a:t>
            </a:r>
            <a:r>
              <a:rPr lang="en-US" dirty="0"/>
              <a:t>/p.</a:t>
            </a:r>
          </a:p>
          <a:p>
            <a:r>
              <a:rPr lang="en-US" dirty="0"/>
              <a:t>o/p follows the </a:t>
            </a:r>
            <a:r>
              <a:rPr lang="en-US" dirty="0" err="1"/>
              <a:t>i</a:t>
            </a:r>
            <a:r>
              <a:rPr lang="en-US" dirty="0"/>
              <a:t>/p.</a:t>
            </a:r>
          </a:p>
          <a:p>
            <a:r>
              <a:rPr lang="en-US" dirty="0"/>
              <a:t>It is preferred </a:t>
            </a:r>
            <a:r>
              <a:rPr lang="en-US" dirty="0" err="1"/>
              <a:t>bcoz</a:t>
            </a:r>
            <a:r>
              <a:rPr lang="en-US" dirty="0"/>
              <a:t> it has higher </a:t>
            </a:r>
            <a:r>
              <a:rPr lang="en-US" dirty="0" err="1"/>
              <a:t>i</a:t>
            </a:r>
            <a:r>
              <a:rPr lang="en-US" dirty="0"/>
              <a:t>/p res and o/p amplitude is exactly = </a:t>
            </a:r>
            <a:r>
              <a:rPr lang="en-US" dirty="0" err="1"/>
              <a:t>i</a:t>
            </a:r>
            <a:r>
              <a:rPr lang="en-US" dirty="0"/>
              <a:t>/p.</a:t>
            </a:r>
          </a:p>
          <a:p>
            <a:r>
              <a:rPr lang="en-US" dirty="0"/>
              <a:t>To obtain V follower from non inv ampr with f/b, simply open R</a:t>
            </a:r>
            <a:r>
              <a:rPr lang="en-US" baseline="-25000" dirty="0"/>
              <a:t>1</a:t>
            </a:r>
            <a:r>
              <a:rPr lang="en-US" dirty="0"/>
              <a:t> and short R</a:t>
            </a:r>
            <a:r>
              <a:rPr lang="en-US" baseline="-25000" dirty="0"/>
              <a:t>F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52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97D078-82F0-0A3E-9443-6ECEB40A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0" r="4786"/>
          <a:stretch/>
        </p:blipFill>
        <p:spPr>
          <a:xfrm>
            <a:off x="3373515" y="1966912"/>
            <a:ext cx="5228947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7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F32A-0822-850D-4BFC-AE96EABB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1144" cy="1325563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Here all o/p V is fed back to the inv terminal of op amp. Consequently gain of f/b </a:t>
            </a:r>
            <a:r>
              <a:rPr lang="en-US" sz="3200" dirty="0" err="1">
                <a:latin typeface="+mn-lt"/>
              </a:rPr>
              <a:t>ckt</a:t>
            </a:r>
            <a:r>
              <a:rPr lang="en-US" sz="3200" dirty="0">
                <a:latin typeface="+mn-lt"/>
              </a:rPr>
              <a:t> is unity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β = A</a:t>
            </a:r>
            <a:r>
              <a:rPr lang="en-US" sz="3200" baseline="-25000" dirty="0">
                <a:latin typeface="+mn-lt"/>
              </a:rPr>
              <a:t>F</a:t>
            </a:r>
            <a:r>
              <a:rPr lang="en-US" sz="3200" dirty="0">
                <a:latin typeface="+mn-lt"/>
              </a:rPr>
              <a:t> = 1</a:t>
            </a:r>
            <a:endParaRPr lang="en-IN" sz="32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623A71-1195-E324-5C96-0F6C91657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137" y="2215356"/>
            <a:ext cx="5419725" cy="35718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9CD6F-C8BB-190B-BC66-0B2918744D35}"/>
              </a:ext>
            </a:extLst>
          </p:cNvPr>
          <p:cNvSpPr txBox="1"/>
          <p:nvPr/>
        </p:nvSpPr>
        <p:spPr>
          <a:xfrm>
            <a:off x="3453414" y="5992427"/>
            <a:ext cx="53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 : Voltage follower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48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825F4-8C6D-B5DA-3AC9-2888C9B57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221" y="653772"/>
                <a:ext cx="10515600" cy="60577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V follower is a special case of non inv ampr, the </a:t>
                </a:r>
                <a:r>
                  <a:rPr lang="en-US" dirty="0" err="1"/>
                  <a:t>eqns</a:t>
                </a:r>
                <a:r>
                  <a:rPr lang="en-US" dirty="0"/>
                  <a:t> are applicable as follows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sz="2800" dirty="0">
                    <a:latin typeface="+mn-lt"/>
                  </a:rPr>
                  <a:t> β  = A</a:t>
                </a:r>
                <a:r>
                  <a:rPr lang="en-US" sz="2800" baseline="-25000" dirty="0">
                    <a:latin typeface="+mn-lt"/>
                  </a:rPr>
                  <a:t>F</a:t>
                </a:r>
                <a:r>
                  <a:rPr lang="en-US" sz="2800" dirty="0">
                    <a:latin typeface="+mn-lt"/>
                  </a:rPr>
                  <a:t> = 1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iF</a:t>
                </a:r>
                <a:r>
                  <a:rPr lang="en-US" baseline="-25000" dirty="0"/>
                  <a:t> </a:t>
                </a:r>
                <a:r>
                  <a:rPr lang="en-US" dirty="0"/>
                  <a:t>= A R</a:t>
                </a:r>
                <a:r>
                  <a:rPr lang="en-US" baseline="-25000" dirty="0"/>
                  <a:t>i                                 </a:t>
                </a:r>
                <a:r>
                  <a:rPr lang="en-US" sz="2800" dirty="0">
                    <a:latin typeface="+mn-lt"/>
                  </a:rPr>
                  <a:t>since (1+A)≈A</a:t>
                </a:r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oF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F</a:t>
                </a:r>
                <a:r>
                  <a:rPr lang="en-US" baseline="-25000" dirty="0"/>
                  <a:t> </a:t>
                </a:r>
                <a:r>
                  <a:rPr lang="en-US" dirty="0"/>
                  <a:t>= A 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o</a:t>
                </a:r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           </a:t>
                </a:r>
                <a:r>
                  <a:rPr lang="en-US" dirty="0" err="1">
                    <a:solidFill>
                      <a:schemeClr val="tx1"/>
                    </a:solidFill>
                  </a:rPr>
                  <a:t>V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ooT</a:t>
                </a:r>
                <a:r>
                  <a:rPr lang="en-US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±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Vsat</m:t>
                        </m:r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Voltage follower is also called as a </a:t>
                </a:r>
                <a:r>
                  <a:rPr lang="en-US" b="1" dirty="0">
                    <a:solidFill>
                      <a:srgbClr val="0070C0"/>
                    </a:solidFill>
                  </a:rPr>
                  <a:t>non inverting buffer </a:t>
                </a:r>
                <a:r>
                  <a:rPr lang="en-US" dirty="0" err="1"/>
                  <a:t>bcoz</a:t>
                </a:r>
                <a:r>
                  <a:rPr lang="en-US" dirty="0"/>
                  <a:t> when placed btw 2 networks , it removes the loading on the first network.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D825F4-8C6D-B5DA-3AC9-2888C9B57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221" y="653772"/>
                <a:ext cx="10515600" cy="6057745"/>
              </a:xfrm>
              <a:blipFill>
                <a:blip r:embed="rId2"/>
                <a:stretch>
                  <a:fillRect l="-1159" t="-16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518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5D0D4-E132-2217-5867-A476EFBE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239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PROBLEMS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34880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436522-71AA-CEBB-1790-24F9CD1B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Op Amp circuits with voltage shunt feedback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73258-4E41-D66D-F7FB-67B3F2078E1E}"/>
              </a:ext>
            </a:extLst>
          </p:cNvPr>
          <p:cNvSpPr txBox="1"/>
          <p:nvPr/>
        </p:nvSpPr>
        <p:spPr>
          <a:xfrm>
            <a:off x="1554655" y="5903650"/>
            <a:ext cx="948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Fig: Voltage shunt f/b ampr using an op amp(or inverting ampr with f/b).</a:t>
            </a:r>
            <a:endParaRPr lang="en-IN" sz="2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5769D6-007B-02EE-4ABB-41F074AC0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0" t="34218" r="2921" b="17209"/>
          <a:stretch/>
        </p:blipFill>
        <p:spPr>
          <a:xfrm rot="10800000">
            <a:off x="1904792" y="1690687"/>
            <a:ext cx="8559136" cy="4044287"/>
          </a:xfrm>
        </p:spPr>
      </p:pic>
    </p:spTree>
    <p:extLst>
      <p:ext uri="{BB962C8B-B14F-4D97-AF65-F5344CB8AC3E}">
        <p14:creationId xmlns:p14="http://schemas.microsoft.com/office/powerpoint/2010/main" val="6042686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50A5-7F24-D576-1D54-4956479D5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4794"/>
            <a:ext cx="105156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dirty="0"/>
              <a:t>/p voltage drives the inverting terminal</a:t>
            </a:r>
          </a:p>
          <a:p>
            <a:r>
              <a:rPr lang="en-US" dirty="0"/>
              <a:t>Amplified as well as inverted o/p signal is also applied to inv terminal via feedback res R</a:t>
            </a:r>
            <a:r>
              <a:rPr lang="en-US" baseline="-25000" dirty="0"/>
              <a:t>F</a:t>
            </a:r>
            <a:r>
              <a:rPr lang="en-US" dirty="0"/>
              <a:t> . </a:t>
            </a:r>
          </a:p>
          <a:p>
            <a:r>
              <a:rPr lang="en-US" dirty="0"/>
              <a:t>This arrangement forms a  negative feedback </a:t>
            </a:r>
            <a:r>
              <a:rPr lang="en-US" dirty="0" err="1"/>
              <a:t>bcoz</a:t>
            </a:r>
            <a:r>
              <a:rPr lang="en-US" dirty="0"/>
              <a:t> any increase in the o/p signal results in a f/b signal into the inverting </a:t>
            </a:r>
            <a:r>
              <a:rPr lang="en-US" dirty="0" err="1"/>
              <a:t>i</a:t>
            </a:r>
            <a:r>
              <a:rPr lang="en-US" dirty="0"/>
              <a:t>/p causing a decrease in the o/p signal.</a:t>
            </a:r>
          </a:p>
          <a:p>
            <a:r>
              <a:rPr lang="en-US" dirty="0"/>
              <a:t>Non inv terminal is grounded and f/b </a:t>
            </a:r>
            <a:r>
              <a:rPr lang="en-US" dirty="0" err="1"/>
              <a:t>ckt</a:t>
            </a:r>
            <a:r>
              <a:rPr lang="en-US" dirty="0"/>
              <a:t> has only 1 res R</a:t>
            </a:r>
            <a:r>
              <a:rPr lang="en-US" baseline="-25000" dirty="0"/>
              <a:t>F</a:t>
            </a:r>
            <a:r>
              <a:rPr lang="en-US" dirty="0"/>
              <a:t> . </a:t>
            </a:r>
          </a:p>
          <a:p>
            <a:r>
              <a:rPr lang="en-US" dirty="0"/>
              <a:t>An extra res R</a:t>
            </a:r>
            <a:r>
              <a:rPr lang="en-US" baseline="-25000" dirty="0"/>
              <a:t>1</a:t>
            </a:r>
            <a:r>
              <a:rPr lang="en-US" dirty="0"/>
              <a:t> is connected in series with </a:t>
            </a:r>
            <a:r>
              <a:rPr lang="en-US" dirty="0" err="1"/>
              <a:t>i</a:t>
            </a:r>
            <a:r>
              <a:rPr lang="en-US" dirty="0"/>
              <a:t>/p signal source V</a:t>
            </a:r>
            <a:r>
              <a:rPr lang="en-US" baseline="-25000" dirty="0"/>
              <a:t>in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090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75934-C360-59A9-44CA-A0D10FEC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1.CLOSED LOOP VOLTAGE GAIN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F4BD39-3F0C-41F7-F279-66C5B5776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KCL at </a:t>
                </a:r>
                <a:r>
                  <a:rPr lang="en-US" dirty="0" err="1"/>
                  <a:t>i</a:t>
                </a:r>
                <a:r>
                  <a:rPr lang="en-US" dirty="0"/>
                  <a:t>/p node V</a:t>
                </a:r>
                <a:r>
                  <a:rPr lang="en-US" baseline="-25000" dirty="0"/>
                  <a:t>2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B</m:t>
                    </m:r>
                  </m:oMath>
                </a14:m>
                <a:r>
                  <a:rPr lang="en-IN" i="1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Since R</a:t>
                </a:r>
                <a:r>
                  <a:rPr lang="en-IN" baseline="-25000" dirty="0"/>
                  <a:t>i </a:t>
                </a:r>
                <a:r>
                  <a:rPr lang="en-IN" dirty="0"/>
                  <a:t>is very large, the </a:t>
                </a:r>
                <a:r>
                  <a:rPr lang="en-IN" dirty="0" err="1"/>
                  <a:t>i</a:t>
                </a:r>
                <a:r>
                  <a:rPr lang="en-IN" dirty="0"/>
                  <a:t>/p bias current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B</m:t>
                    </m:r>
                  </m:oMath>
                </a14:m>
                <a:r>
                  <a:rPr lang="en-IN" dirty="0"/>
                  <a:t> is negligibly small. </a:t>
                </a:r>
              </a:p>
              <a:p>
                <a:pPr marL="0" indent="0">
                  <a:buNone/>
                </a:pPr>
                <a:r>
                  <a:rPr lang="en-US" b="0" dirty="0"/>
                  <a:t>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F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in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-----------(7)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o</a:t>
                </a:r>
                <a:r>
                  <a:rPr lang="en-IN" dirty="0"/>
                  <a:t>=A(V</a:t>
                </a:r>
                <a:r>
                  <a:rPr lang="en-IN" baseline="-25000" dirty="0"/>
                  <a:t>1</a:t>
                </a:r>
                <a:r>
                  <a:rPr lang="en-IN" dirty="0"/>
                  <a:t>-V</a:t>
                </a:r>
                <a:r>
                  <a:rPr lang="en-IN" baseline="-25000" dirty="0"/>
                  <a:t>2</a:t>
                </a:r>
                <a:r>
                  <a:rPr lang="en-IN" dirty="0"/>
                  <a:t>)</a:t>
                </a:r>
              </a:p>
              <a:p>
                <a:pPr marL="0" indent="0">
                  <a:buNone/>
                </a:pPr>
                <a:r>
                  <a:rPr lang="en-IN" dirty="0"/>
                  <a:t>Since V</a:t>
                </a:r>
                <a:r>
                  <a:rPr lang="en-IN" baseline="-25000" dirty="0"/>
                  <a:t>1</a:t>
                </a:r>
                <a:r>
                  <a:rPr lang="en-IN" dirty="0"/>
                  <a:t> =0 -------- V</a:t>
                </a:r>
                <a:r>
                  <a:rPr lang="en-IN" baseline="-25000" dirty="0"/>
                  <a:t>o</a:t>
                </a:r>
                <a:r>
                  <a:rPr lang="en-IN" dirty="0"/>
                  <a:t>=-AV</a:t>
                </a:r>
                <a:r>
                  <a:rPr lang="en-IN" baseline="-25000" dirty="0"/>
                  <a:t>2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2</a:t>
                </a:r>
                <a:r>
                  <a:rPr lang="en-IN" dirty="0"/>
                  <a:t>= - V</a:t>
                </a:r>
                <a:r>
                  <a:rPr lang="en-IN" baseline="-25000" dirty="0"/>
                  <a:t>o </a:t>
                </a:r>
                <a:r>
                  <a:rPr lang="en-IN" dirty="0"/>
                  <a:t>/A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F4BD39-3F0C-41F7-F279-66C5B5776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0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840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C07A2-4AA6-C699-29FB-3EC7C32319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8284" y="582119"/>
                <a:ext cx="11235431" cy="56937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Substituting V</a:t>
                </a:r>
                <a:r>
                  <a:rPr lang="en-US" baseline="-25000" dirty="0"/>
                  <a:t>2 </a:t>
                </a:r>
                <a:r>
                  <a:rPr lang="en-US" dirty="0"/>
                  <a:t> in (7)</a:t>
                </a:r>
              </a:p>
              <a:p>
                <a:pPr marL="0" indent="0">
                  <a:buNone/>
                </a:pPr>
                <a:r>
                  <a:rPr lang="en-US" dirty="0"/>
                  <a:t>             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in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 /</m:t>
                        </m:r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r>
                          <m:rPr>
                            <m:nor/>
                          </m:rPr>
                          <a:rPr lang="en-IN" dirty="0"/>
                          <m:t>Vo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 /</m:t>
                        </m:r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)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A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="1" i="0" baseline="-25000" dirty="0" smtClean="0">
                            <a:solidFill>
                              <a:srgbClr val="FF0000"/>
                            </a:solidFill>
                          </a:rPr>
                          <m:t>in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r>
                  <a:rPr lang="en-US" dirty="0"/>
                  <a:t>      </a:t>
                </a:r>
                <a:r>
                  <a:rPr lang="en-US" dirty="0">
                    <a:solidFill>
                      <a:srgbClr val="FF0000"/>
                    </a:solidFill>
                  </a:rPr>
                  <a:t>(exact)       ---------------(8)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dirty="0"/>
                  <a:t>-</a:t>
                </a:r>
                <a:r>
                  <a:rPr lang="en-IN" dirty="0" err="1"/>
                  <a:t>ve</a:t>
                </a:r>
                <a:r>
                  <a:rPr lang="en-IN" dirty="0"/>
                  <a:t> sign indicates that o/p and </a:t>
                </a:r>
                <a:r>
                  <a:rPr lang="en-IN" dirty="0" err="1"/>
                  <a:t>i</a:t>
                </a:r>
                <a:r>
                  <a:rPr lang="en-IN" dirty="0"/>
                  <a:t>/p are out of phase by 180 deg. </a:t>
                </a:r>
                <a:r>
                  <a:rPr lang="en-IN" dirty="0" err="1"/>
                  <a:t>Bcoz</a:t>
                </a:r>
                <a:r>
                  <a:rPr lang="en-IN" dirty="0"/>
                  <a:t> of this phase inversion, this config is called as inverting </a:t>
                </a:r>
                <a:r>
                  <a:rPr lang="en-IN" dirty="0" err="1"/>
                  <a:t>ampr</a:t>
                </a:r>
                <a:r>
                  <a:rPr lang="en-IN" dirty="0"/>
                  <a:t> with feedback.</a:t>
                </a:r>
              </a:p>
              <a:p>
                <a:r>
                  <a:rPr lang="en-IN" dirty="0"/>
                  <a:t>since A is very </a:t>
                </a:r>
                <a:r>
                  <a:rPr lang="en-IN" dirty="0" err="1"/>
                  <a:t>lage</a:t>
                </a:r>
                <a:r>
                  <a:rPr lang="en-IN" dirty="0"/>
                  <a:t> (ideally ∞),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IN" dirty="0" smtClean="0"/>
                      <m:t>R</m:t>
                    </m:r>
                    <m:r>
                      <m:rPr>
                        <m:nor/>
                      </m:rPr>
                      <a:rPr lang="en-IN" baseline="-25000" dirty="0" smtClean="0"/>
                      <m:t>1</m:t>
                    </m:r>
                  </m:oMath>
                </a14:m>
                <a:r>
                  <a:rPr lang="en-IN" dirty="0"/>
                  <a:t>&gt;&gt;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/>
                      <m:t>R</m:t>
                    </m:r>
                    <m:r>
                      <m:rPr>
                        <m:nor/>
                      </m:rPr>
                      <a:rPr lang="en-IN" baseline="-25000" dirty="0"/>
                      <m:t>1</m:t>
                    </m:r>
                    <m:r>
                      <m:rPr>
                        <m:nor/>
                      </m:rPr>
                      <a:rPr lang="en-IN" dirty="0"/>
                      <m:t>+</m:t>
                    </m:r>
                    <m:r>
                      <m:rPr>
                        <m:nor/>
                      </m:rPr>
                      <a:rPr lang="en-IN" dirty="0"/>
                      <m:t>R</m:t>
                    </m:r>
                  </m:oMath>
                </a14:m>
                <a:r>
                  <a:rPr lang="en-IN" baseline="-25000" dirty="0"/>
                  <a:t>F</a:t>
                </a:r>
                <a:r>
                  <a:rPr lang="en-IN" dirty="0"/>
                  <a:t> </a:t>
                </a:r>
              </a:p>
              <a:p>
                <a:r>
                  <a:rPr lang="en-IN" dirty="0"/>
                  <a:t>So </a:t>
                </a:r>
                <a:r>
                  <a:rPr lang="en-IN" dirty="0" err="1"/>
                  <a:t>eqn</a:t>
                </a:r>
                <a:r>
                  <a:rPr lang="en-IN" dirty="0"/>
                  <a:t> (8) becomes </a:t>
                </a:r>
                <a:r>
                  <a:rPr lang="en-IN" b="1" dirty="0">
                    <a:solidFill>
                      <a:srgbClr val="FF0000"/>
                    </a:solidFill>
                  </a:rPr>
                  <a:t>A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="1" i="0" baseline="-25000" dirty="0" smtClean="0">
                            <a:solidFill>
                              <a:srgbClr val="FF0000"/>
                            </a:solidFill>
                          </a:rPr>
                          <m:t>in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     </a:t>
                </a:r>
                <a:r>
                  <a:rPr lang="en-IN" dirty="0">
                    <a:solidFill>
                      <a:srgbClr val="FF0000"/>
                    </a:solidFill>
                  </a:rPr>
                  <a:t>(ideal) ----------(9)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C07A2-4AA6-C699-29FB-3EC7C3231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8284" y="582119"/>
                <a:ext cx="11235431" cy="5693761"/>
              </a:xfrm>
              <a:blipFill>
                <a:blip r:embed="rId2"/>
                <a:stretch>
                  <a:fillRect l="-1085" t="-1711" b="-4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970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F0550-99C2-57F7-9E98-00310C0F3C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80404"/>
                <a:ext cx="10515600" cy="58269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Divide both numerator and denominator of </a:t>
                </a:r>
                <a:r>
                  <a:rPr lang="en-US" dirty="0" err="1"/>
                  <a:t>eqn</a:t>
                </a:r>
                <a:r>
                  <a:rPr lang="en-US" dirty="0"/>
                  <a:t> (8) by (R</a:t>
                </a:r>
                <a:r>
                  <a:rPr lang="en-US" baseline="-25000" dirty="0"/>
                  <a:t>1</a:t>
                </a:r>
                <a:r>
                  <a:rPr lang="en-US" dirty="0"/>
                  <a:t>+R</a:t>
                </a:r>
                <a:r>
                  <a:rPr lang="en-US" baseline="-25000" dirty="0"/>
                  <a:t>F</a:t>
                </a:r>
                <a:r>
                  <a:rPr lang="en-US" dirty="0"/>
                  <a:t>)</a:t>
                </a: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A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F</a:t>
                </a:r>
                <a:r>
                  <a:rPr lang="en-IN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chemeClr val="tx1"/>
                            </a:solidFill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i="0" baseline="-25000" dirty="0" smtClean="0">
                            <a:solidFill>
                              <a:schemeClr val="tx1"/>
                            </a:solidFill>
                          </a:rPr>
                          <m:t>in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AR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F</m:t>
                        </m:r>
                        <m:r>
                          <a:rPr lang="en-US" b="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chemeClr val="tx1"/>
                                </a:solidFill>
                              </a:rPr>
                              <m:t>AR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chemeClr val="tx1"/>
                                </a:solidFill>
                              </a:rPr>
                              <m:t>F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 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+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A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b="1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l-G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 -----------------(10)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 voltage attenuation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 gain of f/b </a:t>
                </a:r>
                <a:r>
                  <a:rPr lang="en-IN" dirty="0" err="1"/>
                  <a:t>ckt</a:t>
                </a: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Comparing (6) &amp; (10), </a:t>
                </a:r>
                <a:r>
                  <a:rPr lang="en-IN" dirty="0">
                    <a:solidFill>
                      <a:srgbClr val="0070C0"/>
                    </a:solidFill>
                  </a:rPr>
                  <a:t>in addition to phase inversion(-</a:t>
                </a:r>
                <a:r>
                  <a:rPr lang="en-IN" dirty="0" err="1">
                    <a:solidFill>
                      <a:srgbClr val="0070C0"/>
                    </a:solidFill>
                  </a:rPr>
                  <a:t>ve</a:t>
                </a:r>
                <a:r>
                  <a:rPr lang="en-IN" dirty="0">
                    <a:solidFill>
                      <a:srgbClr val="0070C0"/>
                    </a:solidFill>
                  </a:rPr>
                  <a:t> sign), CL gain of inverting </a:t>
                </a:r>
                <a:r>
                  <a:rPr lang="en-IN" dirty="0" err="1">
                    <a:solidFill>
                      <a:srgbClr val="0070C0"/>
                    </a:solidFill>
                  </a:rPr>
                  <a:t>ampr</a:t>
                </a:r>
                <a:r>
                  <a:rPr lang="en-IN" dirty="0">
                    <a:solidFill>
                      <a:srgbClr val="0070C0"/>
                    </a:solidFill>
                  </a:rPr>
                  <a:t> is K times the CL gain of non inverting </a:t>
                </a:r>
                <a:r>
                  <a:rPr lang="en-IN" dirty="0" err="1">
                    <a:solidFill>
                      <a:srgbClr val="0070C0"/>
                    </a:solidFill>
                  </a:rPr>
                  <a:t>ampr</a:t>
                </a:r>
                <a:r>
                  <a:rPr lang="en-IN" dirty="0"/>
                  <a:t>, where K&lt;1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1F0550-99C2-57F7-9E98-00310C0F3C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80404"/>
                <a:ext cx="10515600" cy="5826927"/>
              </a:xfrm>
              <a:blipFill>
                <a:blip r:embed="rId2"/>
                <a:stretch>
                  <a:fillRect l="-1217" t="-1780" b="-1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7794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C6C8A-8988-1B9A-806C-AD81EC3BF2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515600" cy="3234647"/>
              </a:xfrm>
            </p:spPr>
            <p:txBody>
              <a:bodyPr/>
              <a:lstStyle/>
              <a:p>
                <a:r>
                  <a:rPr lang="en-US" dirty="0"/>
                  <a:t>Block diagram of inverting ampr with f/b using a voltage summing junction as a model for current summing </a:t>
                </a:r>
              </a:p>
              <a:p>
                <a:pPr marL="0" indent="0">
                  <a:buNone/>
                </a:pPr>
                <a:r>
                  <a:rPr lang="en-US" dirty="0"/>
                  <a:t>To derive the </a:t>
                </a:r>
                <a:r>
                  <a:rPr lang="en-US" dirty="0">
                    <a:solidFill>
                      <a:srgbClr val="FF0000"/>
                    </a:solidFill>
                  </a:rPr>
                  <a:t>ideal CL gain</a:t>
                </a:r>
                <a:r>
                  <a:rPr lang="en-US" dirty="0"/>
                  <a:t>, we can use (10) as follows</a:t>
                </a:r>
              </a:p>
              <a:p>
                <a:pPr marL="0" indent="0">
                  <a:buNone/>
                </a:pPr>
                <a:r>
                  <a:rPr lang="en-US" dirty="0"/>
                  <a:t>If Aβ&gt;&gt;1 -------- (1+Aβ)≈ Aβ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A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F </a:t>
                </a:r>
                <a:r>
                  <a:rPr lang="en-US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 smtClean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-------------(11)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0C6C8A-8988-1B9A-806C-AD81EC3BF2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515600" cy="3234647"/>
              </a:xfrm>
              <a:blipFill>
                <a:blip r:embed="rId2"/>
                <a:stretch>
                  <a:fillRect l="-1217" t="-3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135EC4-A2C1-1525-DF76-B618D6439D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2" t="37476" r="8867" b="23301"/>
          <a:stretch/>
        </p:blipFill>
        <p:spPr>
          <a:xfrm rot="10800000">
            <a:off x="2352582" y="459095"/>
            <a:ext cx="6702642" cy="26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633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EE96-D3E8-9219-B6B8-EFE84F18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1832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Inverting input terminal at virtual ground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267B8-98B1-A8D6-0941-093FE15D0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2965"/>
            <a:ext cx="11075633" cy="5631617"/>
          </a:xfrm>
        </p:spPr>
        <p:txBody>
          <a:bodyPr>
            <a:normAutofit/>
          </a:bodyPr>
          <a:lstStyle/>
          <a:p>
            <a:r>
              <a:rPr lang="en-US" b="1" u="sng" dirty="0"/>
              <a:t>Concept of virtual ground:</a:t>
            </a:r>
          </a:p>
          <a:p>
            <a:pPr marL="0" indent="0">
              <a:buNone/>
            </a:pPr>
            <a:r>
              <a:rPr lang="en-US" dirty="0"/>
              <a:t>If any one of the input terminals of an op amp is grounded physically, the other </a:t>
            </a:r>
            <a:r>
              <a:rPr lang="en-US" dirty="0" err="1"/>
              <a:t>i</a:t>
            </a:r>
            <a:r>
              <a:rPr lang="en-US" dirty="0"/>
              <a:t>/p terminal will also be at ground potential, even though it is not grounded physically.</a:t>
            </a:r>
          </a:p>
          <a:p>
            <a:pPr marL="0" indent="0">
              <a:buNone/>
            </a:pPr>
            <a:r>
              <a:rPr lang="en-US" dirty="0"/>
              <a:t>This is called as virtual ground concept in op amps.</a:t>
            </a:r>
          </a:p>
          <a:p>
            <a:pPr marL="0" indent="0">
              <a:buNone/>
            </a:pPr>
            <a:r>
              <a:rPr lang="en-US" dirty="0"/>
              <a:t>i.e. differential </a:t>
            </a:r>
            <a:r>
              <a:rPr lang="en-US" dirty="0" err="1"/>
              <a:t>i</a:t>
            </a:r>
            <a:r>
              <a:rPr lang="en-US" dirty="0"/>
              <a:t>/p V in an op amp is ideally 0.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US" baseline="-25000" dirty="0"/>
              <a:t>o</a:t>
            </a:r>
            <a:r>
              <a:rPr lang="en-US" dirty="0"/>
              <a:t> = Av</a:t>
            </a:r>
            <a:r>
              <a:rPr lang="en-US" baseline="-25000" dirty="0"/>
              <a:t>id                              </a:t>
            </a:r>
            <a:r>
              <a:rPr lang="en-US" dirty="0"/>
              <a:t>V</a:t>
            </a:r>
            <a:r>
              <a:rPr lang="en-US" baseline="-25000" dirty="0"/>
              <a:t>id </a:t>
            </a:r>
            <a:r>
              <a:rPr lang="en-US" dirty="0"/>
              <a:t>= V</a:t>
            </a:r>
            <a:r>
              <a:rPr lang="en-US" baseline="-25000" dirty="0"/>
              <a:t>o</a:t>
            </a:r>
            <a:r>
              <a:rPr lang="en-US" dirty="0"/>
              <a:t>/A</a:t>
            </a:r>
          </a:p>
          <a:p>
            <a:pPr marL="0" indent="0">
              <a:buNone/>
            </a:pPr>
            <a:r>
              <a:rPr lang="en-US" dirty="0"/>
              <a:t>Since A is very large (ideally infinite), V</a:t>
            </a:r>
            <a:r>
              <a:rPr lang="en-US" baseline="-25000" dirty="0"/>
              <a:t>id</a:t>
            </a:r>
            <a:r>
              <a:rPr lang="en-US" dirty="0"/>
              <a:t> ≈ 0  and V</a:t>
            </a:r>
            <a:r>
              <a:rPr lang="en-US" baseline="-25000" dirty="0"/>
              <a:t>id</a:t>
            </a:r>
            <a:r>
              <a:rPr lang="en-US" dirty="0"/>
              <a:t>= V</a:t>
            </a:r>
            <a:r>
              <a:rPr lang="en-US" baseline="-25000" dirty="0"/>
              <a:t>1</a:t>
            </a:r>
            <a:r>
              <a:rPr lang="en-US" dirty="0"/>
              <a:t> – V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That means V</a:t>
            </a:r>
            <a:r>
              <a:rPr lang="en-US" baseline="-25000" dirty="0"/>
              <a:t>1</a:t>
            </a:r>
            <a:r>
              <a:rPr lang="en-US" dirty="0"/>
              <a:t> = V</a:t>
            </a:r>
            <a:r>
              <a:rPr lang="en-US" baseline="-25000" dirty="0"/>
              <a:t>2</a:t>
            </a:r>
            <a:r>
              <a:rPr lang="en-US" dirty="0"/>
              <a:t> (ideal)</a:t>
            </a:r>
          </a:p>
          <a:p>
            <a:pPr marL="0" indent="0">
              <a:buNone/>
            </a:pPr>
            <a:r>
              <a:rPr lang="en-US" dirty="0"/>
              <a:t>V at non inv </a:t>
            </a:r>
            <a:r>
              <a:rPr lang="en-US" dirty="0" err="1"/>
              <a:t>i</a:t>
            </a:r>
            <a:r>
              <a:rPr lang="en-US" dirty="0"/>
              <a:t>/p terminal of an op amp = V at inv </a:t>
            </a:r>
            <a:r>
              <a:rPr lang="en-US" dirty="0" err="1"/>
              <a:t>i</a:t>
            </a:r>
            <a:r>
              <a:rPr lang="en-US" dirty="0"/>
              <a:t>/p terminal of an op amp </a:t>
            </a:r>
          </a:p>
          <a:p>
            <a:pPr marL="0" indent="0">
              <a:buNone/>
            </a:pPr>
            <a:r>
              <a:rPr lang="en-US" dirty="0"/>
              <a:t>(provided A is very large)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450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70F0-7B51-423A-EE32-59DED005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Effect of negative feedback on amplifier performance: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0B72-2137-A81D-7610-9E77A82BC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8282" cy="4351338"/>
          </a:xfrm>
        </p:spPr>
        <p:txBody>
          <a:bodyPr/>
          <a:lstStyle/>
          <a:p>
            <a:r>
              <a:rPr lang="en-US" dirty="0"/>
              <a:t>The effect of negative feedback on an amplifier is considered in relation to gain, gain stability, distortion, noise, input/output impedance and bandwidth and gain-bandwidth product.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28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E7FBC-1C11-3040-E3D9-C77D155DCD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29484"/>
                <a:ext cx="10515600" cy="6084379"/>
              </a:xfrm>
            </p:spPr>
            <p:txBody>
              <a:bodyPr/>
              <a:lstStyle/>
              <a:p>
                <a:r>
                  <a:rPr lang="en-US" dirty="0"/>
                  <a:t>So from the fig. of inv ampr with f/b</a:t>
                </a:r>
              </a:p>
              <a:p>
                <a:pPr marL="0" indent="0">
                  <a:buNone/>
                </a:pPr>
                <a:r>
                  <a:rPr lang="en-US" dirty="0"/>
                  <a:t>As V</a:t>
                </a:r>
                <a:r>
                  <a:rPr lang="en-US" baseline="-25000" dirty="0"/>
                  <a:t>1</a:t>
                </a:r>
                <a:r>
                  <a:rPr lang="en-US" dirty="0"/>
                  <a:t> is at </a:t>
                </a:r>
                <a:r>
                  <a:rPr lang="en-US" dirty="0" err="1"/>
                  <a:t>grnd</a:t>
                </a:r>
                <a:r>
                  <a:rPr lang="en-US" dirty="0"/>
                  <a:t> --- V</a:t>
                </a:r>
                <a:r>
                  <a:rPr lang="en-US" baseline="-25000" dirty="0"/>
                  <a:t>2</a:t>
                </a:r>
                <a:r>
                  <a:rPr lang="en-US" dirty="0"/>
                  <a:t> is approx. at </a:t>
                </a:r>
                <a:r>
                  <a:rPr lang="en-US" dirty="0" err="1"/>
                  <a:t>grnd</a:t>
                </a:r>
                <a:r>
                  <a:rPr lang="en-US" dirty="0"/>
                  <a:t> potential (by virtual </a:t>
                </a:r>
                <a:r>
                  <a:rPr lang="en-US" dirty="0" err="1"/>
                  <a:t>grnd</a:t>
                </a:r>
                <a:r>
                  <a:rPr lang="en-US" dirty="0"/>
                  <a:t> concept)</a:t>
                </a:r>
              </a:p>
              <a:p>
                <a:pPr marL="0" indent="0">
                  <a:buNone/>
                </a:pPr>
                <a:r>
                  <a:rPr lang="en-US" dirty="0"/>
                  <a:t>We have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b="0" i="0" baseline="-25000" dirty="0" smtClean="0"/>
                      <m:t>F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in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-----------(7)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1</a:t>
                </a:r>
                <a:r>
                  <a:rPr lang="en-IN" dirty="0"/>
                  <a:t> = V</a:t>
                </a:r>
                <a:r>
                  <a:rPr lang="en-IN" baseline="-25000" dirty="0"/>
                  <a:t>2</a:t>
                </a:r>
                <a:r>
                  <a:rPr lang="en-IN" dirty="0"/>
                  <a:t> = 0V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dirty="0"/>
                            <m:t>V</m:t>
                          </m:r>
                          <m:r>
                            <m:rPr>
                              <m:nor/>
                            </m:rPr>
                            <a:rPr lang="en-IN" baseline="-25000" dirty="0"/>
                            <m:t>in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R</m:t>
                          </m:r>
                          <m:r>
                            <m:rPr>
                              <m:nor/>
                            </m:rPr>
                            <a:rPr lang="en-US" baseline="-25000" dirty="0"/>
                            <m:t>1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dirty="0"/>
                            <m:t>−</m:t>
                          </m:r>
                          <m:r>
                            <m:rPr>
                              <m:nor/>
                            </m:rPr>
                            <a:rPr lang="en-IN" dirty="0"/>
                            <m:t>V</m:t>
                          </m:r>
                          <m:r>
                            <m:rPr>
                              <m:nor/>
                            </m:rPr>
                            <a:rPr lang="en-US" b="0" i="0" baseline="-25000" dirty="0" smtClean="0"/>
                            <m:t>o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R</m:t>
                          </m:r>
                          <m:r>
                            <m:rPr>
                              <m:nor/>
                            </m:rPr>
                            <a:rPr lang="en-US" b="0" i="0" baseline="-25000" dirty="0" smtClean="0"/>
                            <m:t>F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</a:t>
                </a:r>
                <a:r>
                  <a:rPr lang="en-IN" baseline="-25000" dirty="0"/>
                  <a:t>F</a:t>
                </a:r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in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    same result as in </a:t>
                </a:r>
                <a:r>
                  <a:rPr lang="en-IN" dirty="0" err="1"/>
                  <a:t>eqn</a:t>
                </a:r>
                <a:r>
                  <a:rPr lang="en-IN" dirty="0"/>
                  <a:t> (11)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3E7FBC-1C11-3040-E3D9-C77D155DCD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29484"/>
                <a:ext cx="10515600" cy="6084379"/>
              </a:xfrm>
              <a:blipFill>
                <a:blip r:embed="rId2"/>
                <a:stretch>
                  <a:fillRect l="-1217" t="-17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328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4211-22EB-4698-8A14-7A316AB5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2. INPUT RESISTANCE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E9661-BA61-1784-CC4B-5F1D33B7A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29"/>
          <a:stretch/>
        </p:blipFill>
        <p:spPr>
          <a:xfrm>
            <a:off x="2192078" y="1825625"/>
            <a:ext cx="7807844" cy="41934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B050F7-66AF-7A27-B966-562469AC2BD9}"/>
              </a:ext>
            </a:extLst>
          </p:cNvPr>
          <p:cNvSpPr txBox="1"/>
          <p:nvPr/>
        </p:nvSpPr>
        <p:spPr>
          <a:xfrm>
            <a:off x="1766656" y="6374167"/>
            <a:ext cx="823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Fig: Inverting ampr with </a:t>
            </a:r>
            <a:r>
              <a:rPr lang="en-US" b="1" dirty="0" err="1"/>
              <a:t>Millerized</a:t>
            </a:r>
            <a:r>
              <a:rPr lang="en-US" b="1" dirty="0"/>
              <a:t> </a:t>
            </a:r>
            <a:r>
              <a:rPr lang="en-US" b="1" dirty="0" err="1"/>
              <a:t>feeback</a:t>
            </a:r>
            <a:r>
              <a:rPr lang="en-US" b="1" dirty="0"/>
              <a:t> resistor.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28436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71505-4401-A8C4-F62C-1CC30797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099" y="122130"/>
            <a:ext cx="10515600" cy="1325563"/>
          </a:xfrm>
        </p:spPr>
        <p:txBody>
          <a:bodyPr/>
          <a:lstStyle/>
          <a:p>
            <a:r>
              <a:rPr lang="en-US" u="sng" dirty="0"/>
              <a:t>Miller theorem applied to op amp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83E1-85EA-0DF5-C1B6-BB7DF7E6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96" y="1253331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Noticia Text"/>
              </a:rPr>
              <a:t>The inverting op-amp configuration has a resistor connected from output to inverting input in Fig.(a)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6E38E-8DEF-E3A9-E314-2F2631DDD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8" r="13293" b="5321"/>
          <a:stretch/>
        </p:blipFill>
        <p:spPr>
          <a:xfrm>
            <a:off x="2627790" y="2343705"/>
            <a:ext cx="66138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3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D05FA-428E-1291-7351-523A362CE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136" y="269181"/>
                <a:ext cx="10515600" cy="6319637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In Fig.(b), the inverting voltage amplifier has a gain of –</a:t>
                </a:r>
                <a:r>
                  <a:rPr lang="en-US" i="1" dirty="0">
                    <a:solidFill>
                      <a:srgbClr val="1A1A1A"/>
                    </a:solidFill>
                    <a:latin typeface="Noticia Text"/>
                  </a:rPr>
                  <a:t>A</a:t>
                </a:r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 with input quantities of </a:t>
                </a:r>
                <a:r>
                  <a:rPr lang="en-US" b="0" i="1" dirty="0">
                    <a:solidFill>
                      <a:srgbClr val="1A1A1A"/>
                    </a:solidFill>
                    <a:effectLst/>
                    <a:latin typeface="Noticia Text"/>
                  </a:rPr>
                  <a:t>ν</a:t>
                </a:r>
                <a:r>
                  <a:rPr lang="en-US" i="1" baseline="-25000" dirty="0">
                    <a:solidFill>
                      <a:srgbClr val="1A1A1A"/>
                    </a:solidFill>
                    <a:latin typeface="Noticia Text"/>
                  </a:rPr>
                  <a:t>1</a:t>
                </a:r>
                <a:r>
                  <a:rPr lang="en-US" b="0" i="1" dirty="0">
                    <a:solidFill>
                      <a:srgbClr val="1A1A1A"/>
                    </a:solidFill>
                    <a:effectLst/>
                    <a:latin typeface="Noticia Text"/>
                  </a:rPr>
                  <a:t> </a:t>
                </a:r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and </a:t>
                </a:r>
                <a:r>
                  <a:rPr lang="en-US" i="1" dirty="0">
                    <a:solidFill>
                      <a:srgbClr val="1A1A1A"/>
                    </a:solidFill>
                    <a:latin typeface="Noticia Text"/>
                  </a:rPr>
                  <a:t>I</a:t>
                </a:r>
                <a:r>
                  <a:rPr lang="en-US" i="1" baseline="-25000" dirty="0">
                    <a:solidFill>
                      <a:srgbClr val="1A1A1A"/>
                    </a:solidFill>
                    <a:latin typeface="Noticia Text"/>
                  </a:rPr>
                  <a:t>1</a:t>
                </a:r>
                <a:r>
                  <a:rPr lang="en-US" b="0" i="1" dirty="0">
                    <a:solidFill>
                      <a:srgbClr val="1A1A1A"/>
                    </a:solidFill>
                    <a:effectLst/>
                    <a:latin typeface="Noticia Text"/>
                  </a:rPr>
                  <a:t> </a:t>
                </a:r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. The output voltage is </a:t>
                </a:r>
                <a:r>
                  <a:rPr lang="en-US" b="0" i="1" dirty="0" err="1">
                    <a:solidFill>
                      <a:srgbClr val="1A1A1A"/>
                    </a:solidFill>
                    <a:effectLst/>
                    <a:latin typeface="Noticia Text"/>
                  </a:rPr>
                  <a:t>ν</a:t>
                </a:r>
                <a:r>
                  <a:rPr lang="en-US" b="0" i="1" baseline="-25000" dirty="0" err="1">
                    <a:solidFill>
                      <a:srgbClr val="1A1A1A"/>
                    </a:solidFill>
                    <a:effectLst/>
                    <a:latin typeface="Noticia Text"/>
                  </a:rPr>
                  <a:t>o</a:t>
                </a:r>
                <a:r>
                  <a:rPr lang="en-US" b="0" i="1" dirty="0">
                    <a:solidFill>
                      <a:srgbClr val="1A1A1A"/>
                    </a:solidFill>
                    <a:effectLst/>
                    <a:latin typeface="Noticia Text"/>
                  </a:rPr>
                  <a:t> </a:t>
                </a:r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. The equivalent input resistance can be found as follows. First, by definition of op-amp open-loop voltage gain, –A,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			V</a:t>
                </a:r>
                <a:r>
                  <a:rPr lang="en-US" baseline="-25000" dirty="0">
                    <a:solidFill>
                      <a:srgbClr val="1A1A1A"/>
                    </a:solidFill>
                    <a:latin typeface="Noticia Text"/>
                  </a:rPr>
                  <a:t>o</a:t>
                </a:r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=-AV</a:t>
                </a:r>
                <a:r>
                  <a:rPr lang="en-US" baseline="-25000" dirty="0">
                    <a:solidFill>
                      <a:srgbClr val="1A1A1A"/>
                    </a:solidFill>
                    <a:latin typeface="Noticia Text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At the </a:t>
                </a:r>
                <a:r>
                  <a:rPr lang="en-US" dirty="0" err="1">
                    <a:solidFill>
                      <a:srgbClr val="1A1A1A"/>
                    </a:solidFill>
                    <a:latin typeface="Noticia Text"/>
                  </a:rPr>
                  <a:t>i</a:t>
                </a:r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/p node apply KCL,                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Vo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F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 = I</a:t>
                </a:r>
                <a:r>
                  <a:rPr lang="en-US" baseline="-25000" dirty="0">
                    <a:solidFill>
                      <a:srgbClr val="1A1A1A"/>
                    </a:solidFill>
                    <a:latin typeface="Noticia Text"/>
                  </a:rPr>
                  <a:t>1</a:t>
                </a:r>
                <a:endParaRPr lang="en-US" dirty="0">
                  <a:solidFill>
                    <a:srgbClr val="1A1A1A"/>
                  </a:solidFill>
                  <a:latin typeface="Noticia Text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1A1A1A"/>
                            </a:solidFill>
                            <a:latin typeface="Noticia Text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AV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1 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F</m:t>
                        </m:r>
                      </m:den>
                    </m:f>
                    <m:r>
                      <a:rPr lang="en-US" b="0" i="1" baseline="-25000" dirty="0" smtClean="0">
                        <a:solidFill>
                          <a:srgbClr val="1A1A1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= (1+A)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F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 = I</a:t>
                </a:r>
                <a:r>
                  <a:rPr lang="en-US" baseline="-25000" dirty="0">
                    <a:solidFill>
                      <a:srgbClr val="1A1A1A"/>
                    </a:solidFill>
                    <a:latin typeface="Noticia Text"/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dirty="0" err="1">
                    <a:solidFill>
                      <a:srgbClr val="1A1A1A"/>
                    </a:solidFill>
                    <a:latin typeface="Noticia Text"/>
                  </a:rPr>
                  <a:t>Eqvt</a:t>
                </a:r>
                <a:r>
                  <a:rPr lang="en-US" dirty="0">
                    <a:solidFill>
                      <a:srgbClr val="1A1A1A"/>
                    </a:solidFill>
                    <a:latin typeface="Noticia Text"/>
                  </a:rPr>
                  <a:t> input resistance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  <a:latin typeface="Noticia Text"/>
                  </a:rPr>
                  <a:t>           R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Noticia Text"/>
                  </a:rPr>
                  <a:t>in </a:t>
                </a:r>
                <a:r>
                  <a:rPr lang="en-US" b="1" dirty="0">
                    <a:solidFill>
                      <a:srgbClr val="FF0000"/>
                    </a:solidFill>
                    <a:latin typeface="Noticia Text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Noticia Text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)</m:t>
                        </m:r>
                      </m:den>
                    </m:f>
                  </m:oMath>
                </a14:m>
                <a:endParaRPr lang="en-US" b="1" dirty="0">
                  <a:solidFill>
                    <a:srgbClr val="1A1A1A"/>
                  </a:solidFill>
                  <a:latin typeface="Noticia Tex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D05FA-428E-1291-7351-523A362CE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136" y="269181"/>
                <a:ext cx="10515600" cy="6319637"/>
              </a:xfrm>
              <a:blipFill>
                <a:blip r:embed="rId2"/>
                <a:stretch>
                  <a:fillRect l="-1217" t="-1543" r="-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050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95031-9358-67A9-163E-F579527F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1A1A1A"/>
                </a:solidFill>
                <a:effectLst/>
                <a:latin typeface="+mn-lt"/>
              </a:rPr>
              <a:t>For an amplifier with output resistance, the equivalent shunt contribution from </a:t>
            </a:r>
            <a:r>
              <a:rPr lang="en-US" sz="3200" b="0" i="1" dirty="0">
                <a:solidFill>
                  <a:srgbClr val="1A1A1A"/>
                </a:solidFill>
                <a:effectLst/>
                <a:latin typeface="+mn-lt"/>
              </a:rPr>
              <a:t>R</a:t>
            </a:r>
            <a:r>
              <a:rPr lang="en-US" sz="3200" b="0" i="1" baseline="-25000" dirty="0">
                <a:solidFill>
                  <a:srgbClr val="1A1A1A"/>
                </a:solidFill>
                <a:effectLst/>
                <a:latin typeface="+mn-lt"/>
              </a:rPr>
              <a:t>F</a:t>
            </a:r>
            <a:r>
              <a:rPr lang="en-US" sz="3200" b="0" i="1" dirty="0">
                <a:solidFill>
                  <a:srgbClr val="1A1A1A"/>
                </a:solidFill>
                <a:effectLst/>
                <a:latin typeface="+mn-lt"/>
              </a:rPr>
              <a:t> </a:t>
            </a:r>
            <a:r>
              <a:rPr lang="en-US" sz="3200" b="0" i="0" dirty="0">
                <a:solidFill>
                  <a:srgbClr val="1A1A1A"/>
                </a:solidFill>
                <a:effectLst/>
                <a:latin typeface="+mn-lt"/>
              </a:rPr>
              <a:t>is</a:t>
            </a:r>
            <a:endParaRPr lang="en-IN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7D238B-BE97-F0CE-25D3-FE2BB3D53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out 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1A1A1A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A1A1A"/>
                            </a:solidFill>
                            <a:latin typeface="Noticia Text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1A1A1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1A1A1A"/>
                                </a:solidFill>
                                <a:latin typeface="Noticia Text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rgbClr val="1A1A1A"/>
                                </a:solidFill>
                                <a:latin typeface="Noticia Text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1A1A1A"/>
                                </a:solidFill>
                                <a:latin typeface="Noticia Text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rgbClr val="1A1A1A"/>
                                </a:solidFill>
                                <a:latin typeface="Noticia Text"/>
                              </a:rPr>
                              <m:t>F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R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out</a:t>
                </a:r>
                <a:r>
                  <a:rPr lang="en-IN" b="1" dirty="0">
                    <a:solidFill>
                      <a:srgbClr val="FF0000"/>
                    </a:solidFill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 smtClean="0">
                        <a:solidFill>
                          <a:srgbClr val="FF0000"/>
                        </a:solidFill>
                        <a:latin typeface="Noticia Text"/>
                      </a:rPr>
                      <m:t>R</m:t>
                    </m:r>
                    <m:r>
                      <m:rPr>
                        <m:nor/>
                      </m:rPr>
                      <a:rPr lang="en-US" b="1" baseline="-25000" dirty="0" smtClean="0">
                        <a:solidFill>
                          <a:srgbClr val="FF0000"/>
                        </a:solidFill>
                        <a:latin typeface="Noticia Text"/>
                      </a:rPr>
                      <m:t>F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= A R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in</a:t>
                </a:r>
              </a:p>
              <a:p>
                <a:endParaRPr lang="en-IN" b="1" baseline="-25000" dirty="0">
                  <a:solidFill>
                    <a:srgbClr val="FF0000"/>
                  </a:solidFill>
                </a:endParaRPr>
              </a:p>
              <a:p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The equivalent circuit resulting from Miller’s theorem is shown above in (b). The circuit has been converted by the </a:t>
                </a:r>
                <a:r>
                  <a:rPr lang="en-US" b="0" i="1" dirty="0">
                    <a:solidFill>
                      <a:srgbClr val="1A1A1A"/>
                    </a:solidFill>
                    <a:effectLst/>
                    <a:latin typeface="Noticia Text"/>
                  </a:rPr>
                  <a:t>Miller transform</a:t>
                </a:r>
                <a:r>
                  <a:rPr lang="en-US" b="0" i="0" dirty="0">
                    <a:solidFill>
                      <a:srgbClr val="1A1A1A"/>
                    </a:solidFill>
                    <a:effectLst/>
                    <a:latin typeface="Noticia Text"/>
                  </a:rPr>
                  <a:t> to an equivalent circuit that does not have an input-output bridging resistance.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7D238B-BE97-F0CE-25D3-FE2BB3D53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9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529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B2627-FDCE-FA0C-DC33-660AAA7D5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49282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Easiest method of finding </a:t>
            </a:r>
            <a:r>
              <a:rPr lang="en-US" sz="3200" dirty="0" err="1">
                <a:latin typeface="+mn-lt"/>
              </a:rPr>
              <a:t>i</a:t>
            </a:r>
            <a:r>
              <a:rPr lang="en-US" sz="3200" dirty="0">
                <a:latin typeface="+mn-lt"/>
              </a:rPr>
              <a:t>/p res is to </a:t>
            </a:r>
            <a:r>
              <a:rPr lang="en-US" sz="3200" dirty="0" err="1">
                <a:latin typeface="+mn-lt"/>
              </a:rPr>
              <a:t>millerize</a:t>
            </a:r>
            <a:r>
              <a:rPr lang="en-US" sz="3200" dirty="0">
                <a:latin typeface="+mn-lt"/>
              </a:rPr>
              <a:t> the f/b res R</a:t>
            </a:r>
            <a:r>
              <a:rPr lang="en-US" sz="3200" baseline="-25000" dirty="0">
                <a:latin typeface="+mn-lt"/>
              </a:rPr>
              <a:t>F</a:t>
            </a:r>
            <a:r>
              <a:rPr lang="en-US" sz="3200" dirty="0">
                <a:latin typeface="+mn-lt"/>
              </a:rPr>
              <a:t>. Split R</a:t>
            </a:r>
            <a:r>
              <a:rPr lang="en-US" sz="3200" baseline="-25000" dirty="0">
                <a:latin typeface="+mn-lt"/>
              </a:rPr>
              <a:t>F</a:t>
            </a:r>
            <a:r>
              <a:rPr lang="en-US" sz="3200" dirty="0">
                <a:latin typeface="+mn-lt"/>
              </a:rPr>
              <a:t> into 2 miller components as shown in fig.</a:t>
            </a:r>
            <a:endParaRPr lang="en-IN" sz="3200" dirty="0">
              <a:latin typeface="+mn-lt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82C6F1E-7FB2-C7D7-1805-DFFB955F2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29"/>
          <a:stretch/>
        </p:blipFill>
        <p:spPr>
          <a:xfrm>
            <a:off x="2133846" y="365125"/>
            <a:ext cx="8101860" cy="4351338"/>
          </a:xfrm>
        </p:spPr>
      </p:pic>
    </p:spTree>
    <p:extLst>
      <p:ext uri="{BB962C8B-B14F-4D97-AF65-F5344CB8AC3E}">
        <p14:creationId xmlns:p14="http://schemas.microsoft.com/office/powerpoint/2010/main" val="1754068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54B45-183F-7E49-BD14-4FAC44788C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482" y="73367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Input res </a:t>
                </a:r>
                <a:r>
                  <a:rPr lang="en-US" b="1" dirty="0">
                    <a:solidFill>
                      <a:srgbClr val="FF0000"/>
                    </a:solidFill>
                  </a:rPr>
                  <a:t>R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iF</a:t>
                </a:r>
                <a:r>
                  <a:rPr lang="en-US" b="1" dirty="0">
                    <a:solidFill>
                      <a:srgbClr val="FF0000"/>
                    </a:solidFill>
                  </a:rPr>
                  <a:t> = R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b="1" dirty="0">
                    <a:solidFill>
                      <a:srgbClr val="FF0000"/>
                    </a:solidFill>
                  </a:rPr>
                  <a:t>+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Noticia Text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││</a:t>
                </a:r>
                <a:r>
                  <a:rPr lang="en-US" b="1" dirty="0">
                    <a:solidFill>
                      <a:srgbClr val="FF0000"/>
                    </a:solidFill>
                  </a:rPr>
                  <a:t> R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i </a:t>
                </a:r>
                <a:r>
                  <a:rPr lang="en-US" b="1" dirty="0">
                    <a:solidFill>
                      <a:srgbClr val="FF0000"/>
                    </a:solidFill>
                  </a:rPr>
                  <a:t>]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   </a:t>
                </a:r>
                <a:r>
                  <a:rPr lang="en-US" b="1" dirty="0">
                    <a:solidFill>
                      <a:srgbClr val="FF0000"/>
                    </a:solidFill>
                  </a:rPr>
                  <a:t> (exact) ---------(12)</a:t>
                </a:r>
              </a:p>
              <a:p>
                <a:r>
                  <a:rPr lang="en-US" dirty="0"/>
                  <a:t>Since R</a:t>
                </a:r>
                <a:r>
                  <a:rPr lang="en-US" baseline="-25000" dirty="0"/>
                  <a:t>i</a:t>
                </a:r>
                <a:r>
                  <a:rPr lang="en-US" dirty="0"/>
                  <a:t> and A are very large,  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Noticia Text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  <a:latin typeface="Noticia Text"/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Noticia Text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Noticia Text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Noticia Text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dirty="0"/>
                  <a:t> ││</a:t>
                </a:r>
                <a:r>
                  <a:rPr lang="en-US" dirty="0"/>
                  <a:t> R</a:t>
                </a:r>
                <a:r>
                  <a:rPr lang="en-US" baseline="-25000" dirty="0"/>
                  <a:t>i  </a:t>
                </a:r>
                <a:r>
                  <a:rPr lang="en-US" dirty="0"/>
                  <a:t>≈ 0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R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iF</a:t>
                </a:r>
                <a:r>
                  <a:rPr lang="en-US" b="1" dirty="0">
                    <a:solidFill>
                      <a:srgbClr val="FF0000"/>
                    </a:solidFill>
                  </a:rPr>
                  <a:t> = R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1   </a:t>
                </a:r>
                <a:r>
                  <a:rPr lang="en-US" b="1" dirty="0">
                    <a:solidFill>
                      <a:srgbClr val="FF0000"/>
                    </a:solidFill>
                  </a:rPr>
                  <a:t>(ideal) ---------(13)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A54B45-183F-7E49-BD14-4FAC44788C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482" y="733672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704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E44F-97CA-F69C-4FEB-CAE32FED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3.OUTPUT RESISTANCE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FD162-C43F-5D94-3D36-0F490E2AB9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OF</a:t>
                </a:r>
                <a:r>
                  <a:rPr lang="en-US" dirty="0"/>
                  <a:t> is the res measured at the o/p terminal of the f/b ampr.</a:t>
                </a:r>
              </a:p>
              <a:p>
                <a:r>
                  <a:rPr lang="en-US" dirty="0"/>
                  <a:t>Found using the Thevenin’s </a:t>
                </a:r>
                <a:r>
                  <a:rPr lang="en-US" dirty="0" err="1"/>
                  <a:t>eqvt</a:t>
                </a:r>
                <a:r>
                  <a:rPr lang="en-US" dirty="0"/>
                  <a:t> </a:t>
                </a:r>
                <a:r>
                  <a:rPr lang="en-US" dirty="0" err="1"/>
                  <a:t>ckt</a:t>
                </a:r>
                <a:r>
                  <a:rPr lang="en-US" dirty="0"/>
                  <a:t>. It is exactly same as that of non inv ampr </a:t>
                </a:r>
                <a:r>
                  <a:rPr lang="en-US" dirty="0" err="1"/>
                  <a:t>bcoz</a:t>
                </a:r>
                <a:r>
                  <a:rPr lang="en-US" dirty="0"/>
                  <a:t> o/p res of inv ampr must be identical to that of non inv ampr.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R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oF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  </a:t>
                </a:r>
                <a:r>
                  <a:rPr lang="en-IN" b="1" dirty="0">
                    <a:solidFill>
                      <a:srgbClr val="FF0000"/>
                    </a:solidFill>
                  </a:rPr>
                  <a:t>----------(14)</a:t>
                </a:r>
              </a:p>
              <a:p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FFD162-C43F-5D94-3D36-0F490E2AB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14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2F2F4-FDE3-9861-66AA-0AC766DC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807" y="6161103"/>
            <a:ext cx="7621018" cy="5103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>
                <a:latin typeface="+mn-lt"/>
              </a:rPr>
              <a:t>Fig: Thevenin’s </a:t>
            </a:r>
            <a:r>
              <a:rPr lang="en-US" sz="2800" b="1" dirty="0" err="1">
                <a:latin typeface="+mn-lt"/>
              </a:rPr>
              <a:t>eqvt</a:t>
            </a:r>
            <a:r>
              <a:rPr lang="en-US" sz="2800" b="1" dirty="0">
                <a:latin typeface="+mn-lt"/>
              </a:rPr>
              <a:t> </a:t>
            </a:r>
            <a:r>
              <a:rPr lang="en-US" sz="2800" b="1" dirty="0" err="1">
                <a:latin typeface="+mn-lt"/>
              </a:rPr>
              <a:t>ckt</a:t>
            </a:r>
            <a:r>
              <a:rPr lang="en-US" sz="2800" b="1" dirty="0">
                <a:latin typeface="+mn-lt"/>
              </a:rPr>
              <a:t> for </a:t>
            </a:r>
            <a:r>
              <a:rPr lang="en-US" sz="2800" b="1" dirty="0" err="1">
                <a:latin typeface="+mn-lt"/>
              </a:rPr>
              <a:t>R</a:t>
            </a:r>
            <a:r>
              <a:rPr lang="en-US" sz="2800" b="1" baseline="-25000" dirty="0" err="1">
                <a:latin typeface="+mn-lt"/>
              </a:rPr>
              <a:t>oF</a:t>
            </a:r>
            <a:r>
              <a:rPr lang="en-US" sz="2800" b="1" dirty="0">
                <a:latin typeface="+mn-lt"/>
              </a:rPr>
              <a:t> of the inverting ampr</a:t>
            </a:r>
            <a:endParaRPr lang="en-IN" sz="2800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FB699-8DCB-C0DD-CFFD-5AC6E94B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86523"/>
            <a:ext cx="71056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9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BD40-4252-0809-4EC0-F74D6270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4.BW WITH FEEDBACK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72F7C-E382-EAC9-2B8F-E3EA28BFC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GBW </a:t>
                </a:r>
                <a:r>
                  <a:rPr lang="en-US" dirty="0" err="1"/>
                  <a:t>pdt</a:t>
                </a:r>
                <a:r>
                  <a:rPr lang="en-US" dirty="0"/>
                  <a:t> of a single break </a:t>
                </a:r>
                <a:r>
                  <a:rPr lang="en-US" dirty="0" err="1"/>
                  <a:t>freq</a:t>
                </a:r>
                <a:r>
                  <a:rPr lang="en-US" dirty="0"/>
                  <a:t> op amp is always constant.</a:t>
                </a:r>
              </a:p>
              <a:p>
                <a:r>
                  <a:rPr lang="en-US" dirty="0"/>
                  <a:t>Gain of ampr with  f/b is always &lt; gain w/o f/b.</a:t>
                </a:r>
              </a:p>
              <a:p>
                <a:r>
                  <a:rPr lang="en-US" dirty="0"/>
                  <a:t>Therefore BW of ampr with f/b (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F</a:t>
                </a:r>
                <a:r>
                  <a:rPr lang="en-US" dirty="0"/>
                  <a:t>) must be &gt; BW of ampr w/o f/b (</a:t>
                </a:r>
                <a:r>
                  <a:rPr lang="en-US" dirty="0" err="1"/>
                  <a:t>f</a:t>
                </a:r>
                <a:r>
                  <a:rPr lang="en-US" baseline="-25000" dirty="0" err="1"/>
                  <a:t>o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		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 (1+A</a:t>
                </a:r>
                <a:r>
                  <a:rPr lang="el-GR" b="1" dirty="0">
                    <a:solidFill>
                      <a:srgbClr val="FF0000"/>
                    </a:solidFill>
                  </a:rPr>
                  <a:t>β</a:t>
                </a:r>
                <a:r>
                  <a:rPr lang="en-US" b="1" dirty="0">
                    <a:solidFill>
                      <a:srgbClr val="FF0000"/>
                    </a:solidFill>
                  </a:rPr>
                  <a:t>)  ------------ (15)</a:t>
                </a:r>
              </a:p>
              <a:p>
                <a:r>
                  <a:rPr lang="en-IN" dirty="0" err="1"/>
                  <a:t>f</a:t>
                </a:r>
                <a:r>
                  <a:rPr lang="en-IN" baseline="-25000" dirty="0" err="1"/>
                  <a:t>o</a:t>
                </a:r>
                <a:r>
                  <a:rPr lang="en-IN" dirty="0"/>
                  <a:t> = break </a:t>
                </a:r>
                <a:r>
                  <a:rPr lang="en-IN" dirty="0" err="1"/>
                  <a:t>freq</a:t>
                </a:r>
                <a:r>
                  <a:rPr lang="en-IN" dirty="0"/>
                  <a:t> of op amp</a:t>
                </a:r>
              </a:p>
              <a:p>
                <a:pPr marL="0" indent="0">
                  <a:buNone/>
                </a:pPr>
                <a:r>
                  <a:rPr lang="en-IN" dirty="0"/>
                  <a:t>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UGB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𝑣𝑜𝑙𝑡𝑎𝑔𝑒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𝑔𝑎𝑖𝑛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  </a:t>
                </a:r>
                <a:r>
                  <a:rPr lang="en-IN" sz="2400" dirty="0"/>
                  <a:t>{true only for single break </a:t>
                </a:r>
                <a:r>
                  <a:rPr lang="en-IN" sz="2400" dirty="0" err="1"/>
                  <a:t>freq</a:t>
                </a:r>
                <a:r>
                  <a:rPr lang="en-IN" sz="2400" dirty="0"/>
                  <a:t> op amp such as 741}</a:t>
                </a:r>
              </a:p>
              <a:p>
                <a:pPr marL="0" indent="0">
                  <a:buNone/>
                </a:pPr>
                <a:r>
                  <a:rPr lang="en-IN" dirty="0"/>
                  <a:t>Substituting this in </a:t>
                </a:r>
                <a:r>
                  <a:rPr lang="en-IN" dirty="0" err="1"/>
                  <a:t>eqn</a:t>
                </a:r>
                <a:r>
                  <a:rPr lang="en-IN" dirty="0"/>
                  <a:t> (15), we get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</a:rPr>
                  <a:t>f</a:t>
                </a:r>
                <a:r>
                  <a:rPr lang="en-IN" baseline="-25000" dirty="0" err="1">
                    <a:solidFill>
                      <a:schemeClr val="tx1"/>
                    </a:solidFill>
                  </a:rPr>
                  <a:t>F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UGB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(1+A</a:t>
                </a:r>
                <a:r>
                  <a:rPr lang="el-GR" dirty="0">
                    <a:solidFill>
                      <a:schemeClr val="tx1"/>
                    </a:solidFill>
                  </a:rPr>
                  <a:t>β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72F7C-E382-EAC9-2B8F-E3EA28BFC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10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E843-C7EC-FAA3-3FF0-8C9986DB0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723" y="674702"/>
            <a:ext cx="9880105" cy="47983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Gain</a:t>
            </a:r>
          </a:p>
          <a:p>
            <a:r>
              <a:rPr lang="en-US" dirty="0"/>
              <a:t>Fig. shows a negative f/b ampr . A is the open loop gain of ampr, </a:t>
            </a:r>
            <a:r>
              <a:rPr lang="el-GR" dirty="0"/>
              <a:t>β</a:t>
            </a:r>
            <a:r>
              <a:rPr lang="en-US" dirty="0"/>
              <a:t> is the f/b loop gain.</a:t>
            </a:r>
          </a:p>
          <a:p>
            <a:r>
              <a:rPr lang="en-US" dirty="0"/>
              <a:t>Here o/p of f/b ampr ------------   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=V</a:t>
            </a:r>
            <a:r>
              <a:rPr lang="en-US" baseline="-25000" dirty="0"/>
              <a:t>o</a:t>
            </a:r>
            <a:r>
              <a:rPr lang="el-GR" dirty="0"/>
              <a:t>β</a:t>
            </a:r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</a:t>
            </a:r>
            <a:r>
              <a:rPr lang="en-US" dirty="0"/>
              <a:t>=</a:t>
            </a:r>
            <a:r>
              <a:rPr lang="en-US" dirty="0" err="1"/>
              <a:t>AV</a:t>
            </a:r>
            <a:r>
              <a:rPr lang="en-US" baseline="-25000" dirty="0" err="1"/>
              <a:t>i</a:t>
            </a:r>
            <a:endParaRPr lang="en-US" dirty="0"/>
          </a:p>
          <a:p>
            <a:r>
              <a:rPr lang="en-US" dirty="0"/>
              <a:t>V</a:t>
            </a:r>
            <a:r>
              <a:rPr lang="en-US" baseline="-25000" dirty="0"/>
              <a:t>o</a:t>
            </a:r>
            <a:r>
              <a:rPr lang="en-US" dirty="0"/>
              <a:t>=A(V</a:t>
            </a:r>
            <a:r>
              <a:rPr lang="en-US" baseline="-25000" dirty="0"/>
              <a:t>s</a:t>
            </a:r>
            <a:r>
              <a:rPr lang="en-US" dirty="0"/>
              <a:t>-</a:t>
            </a:r>
            <a:r>
              <a:rPr lang="en-US" dirty="0" err="1"/>
              <a:t>V</a:t>
            </a:r>
            <a:r>
              <a:rPr lang="en-US" baseline="-25000" dirty="0" err="1"/>
              <a:t>f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= A(V</a:t>
            </a:r>
            <a:r>
              <a:rPr lang="en-US" baseline="-25000" dirty="0"/>
              <a:t>s</a:t>
            </a:r>
            <a:r>
              <a:rPr lang="en-US" dirty="0"/>
              <a:t>- V</a:t>
            </a:r>
            <a:r>
              <a:rPr lang="en-US" baseline="-25000" dirty="0"/>
              <a:t>o</a:t>
            </a:r>
            <a:r>
              <a:rPr lang="el-GR" dirty="0"/>
              <a:t>β</a:t>
            </a:r>
            <a:r>
              <a:rPr lang="en-US" dirty="0"/>
              <a:t>)</a:t>
            </a:r>
          </a:p>
          <a:p>
            <a:r>
              <a:rPr lang="en-IN" dirty="0" err="1"/>
              <a:t>V</a:t>
            </a:r>
            <a:r>
              <a:rPr lang="en-IN" baseline="-25000" dirty="0" err="1"/>
              <a:t>o</a:t>
            </a:r>
            <a:r>
              <a:rPr lang="en-IN" dirty="0" err="1"/>
              <a:t>+A</a:t>
            </a:r>
            <a:r>
              <a:rPr lang="en-US" dirty="0"/>
              <a:t> V</a:t>
            </a:r>
            <a:r>
              <a:rPr lang="en-US" baseline="-25000" dirty="0"/>
              <a:t>o</a:t>
            </a:r>
            <a:r>
              <a:rPr lang="el-GR" dirty="0"/>
              <a:t>β</a:t>
            </a:r>
            <a:r>
              <a:rPr lang="en-US" dirty="0"/>
              <a:t> = AV</a:t>
            </a:r>
            <a:r>
              <a:rPr lang="en-US" baseline="-25000" dirty="0"/>
              <a:t>s</a:t>
            </a:r>
          </a:p>
          <a:p>
            <a:r>
              <a:rPr lang="en-IN" dirty="0"/>
              <a:t>V</a:t>
            </a:r>
            <a:r>
              <a:rPr lang="en-IN" baseline="-25000" dirty="0"/>
              <a:t>o</a:t>
            </a:r>
            <a:r>
              <a:rPr lang="en-IN" dirty="0"/>
              <a:t>(1+A</a:t>
            </a:r>
            <a:r>
              <a:rPr lang="en-US" dirty="0"/>
              <a:t> </a:t>
            </a:r>
            <a:r>
              <a:rPr lang="el-GR" dirty="0"/>
              <a:t>β</a:t>
            </a:r>
            <a:r>
              <a:rPr lang="en-US" dirty="0"/>
              <a:t>) = AV</a:t>
            </a:r>
            <a:r>
              <a:rPr lang="en-US" baseline="-25000" dirty="0"/>
              <a:t>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F04A9-3BCE-6F36-0DBF-247EF3A16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3" r="19557" b="3892"/>
          <a:stretch/>
        </p:blipFill>
        <p:spPr>
          <a:xfrm>
            <a:off x="6527678" y="2938509"/>
            <a:ext cx="5332889" cy="29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152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F8EB5-D916-1D9F-F236-679DEB05D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4996"/>
                <a:ext cx="10515600" cy="5782538"/>
              </a:xfrm>
            </p:spPr>
            <p:txBody>
              <a:bodyPr>
                <a:norm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f</a:t>
                </a:r>
                <a:r>
                  <a:rPr lang="en-IN" baseline="-25000" dirty="0" err="1">
                    <a:solidFill>
                      <a:schemeClr val="tx1"/>
                    </a:solidFill>
                  </a:rPr>
                  <a:t>F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UGB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(1+A</a:t>
                </a:r>
                <a:r>
                  <a:rPr lang="el-GR" dirty="0">
                    <a:solidFill>
                      <a:schemeClr val="tx1"/>
                    </a:solidFill>
                  </a:rPr>
                  <a:t>β</a:t>
                </a:r>
                <a:r>
                  <a:rPr lang="en-US" dirty="0">
                    <a:solidFill>
                      <a:schemeClr val="tx1"/>
                    </a:solidFill>
                  </a:rPr>
                  <a:t>) 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f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UGB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K ------------------(16)</a:t>
                </a:r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Where 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A</a:t>
                </a:r>
                <a:r>
                  <a:rPr lang="en-US" sz="2800" baseline="-25000" dirty="0">
                    <a:solidFill>
                      <a:schemeClr val="tx1"/>
                    </a:solidFill>
                  </a:rPr>
                  <a:t>F </a:t>
                </a:r>
                <a:r>
                  <a:rPr lang="en-US" sz="2800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IN" dirty="0"/>
                          <m:t>K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dirty="0">
                            <a:solidFill>
                              <a:schemeClr val="tx1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For the same CL gain, CL BW for inverting </a:t>
                </a:r>
                <a:r>
                  <a:rPr lang="en-IN" dirty="0" err="1"/>
                  <a:t>ampr</a:t>
                </a:r>
                <a:r>
                  <a:rPr lang="en-IN" dirty="0"/>
                  <a:t> is lower than that of non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 by a factor of K (K&lt;1)</a:t>
                </a:r>
              </a:p>
              <a:p>
                <a:r>
                  <a:rPr lang="en-IN" dirty="0"/>
                  <a:t>When CL gain = 1 , BW will be </a:t>
                </a:r>
              </a:p>
              <a:p>
                <a:r>
                  <a:rPr lang="en-IN" dirty="0" err="1"/>
                  <a:t>f</a:t>
                </a:r>
                <a:r>
                  <a:rPr lang="en-IN" baseline="-25000" dirty="0" err="1"/>
                  <a:t>F</a:t>
                </a:r>
                <a:r>
                  <a:rPr lang="en-IN" dirty="0"/>
                  <a:t>= UGB for  non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 &amp;</a:t>
                </a:r>
              </a:p>
              <a:p>
                <a:r>
                  <a:rPr lang="en-IN" dirty="0" err="1"/>
                  <a:t>f</a:t>
                </a:r>
                <a:r>
                  <a:rPr lang="en-IN" baseline="-25000" dirty="0" err="1"/>
                  <a:t>F</a:t>
                </a:r>
                <a:r>
                  <a:rPr lang="en-IN" baseline="-25000" dirty="0"/>
                  <a:t> </a:t>
                </a:r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UGB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 for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 if R</a:t>
                </a:r>
                <a:r>
                  <a:rPr lang="en-IN" baseline="-25000" dirty="0"/>
                  <a:t>1</a:t>
                </a:r>
                <a:r>
                  <a:rPr lang="en-IN" dirty="0"/>
                  <a:t> = R</a:t>
                </a:r>
                <a:r>
                  <a:rPr lang="en-IN" baseline="-25000" dirty="0"/>
                  <a:t>F</a:t>
                </a:r>
                <a:r>
                  <a:rPr lang="en-IN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8F8EB5-D916-1D9F-F236-679DEB05D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4996"/>
                <a:ext cx="10515600" cy="57825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260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4014-DFB2-20F6-B9BE-39C890C1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671528"/>
            <a:ext cx="10515600" cy="4351338"/>
          </a:xfrm>
        </p:spPr>
        <p:txBody>
          <a:bodyPr/>
          <a:lstStyle/>
          <a:p>
            <a:r>
              <a:rPr lang="en-US" dirty="0"/>
              <a:t>As A</a:t>
            </a:r>
            <a:r>
              <a:rPr lang="en-US" baseline="-25000" dirty="0"/>
              <a:t>F</a:t>
            </a:r>
            <a:r>
              <a:rPr lang="en-US" dirty="0"/>
              <a:t> approaches A, the diff btw non inv and inv ampr BW approaches 0.</a:t>
            </a:r>
          </a:p>
          <a:p>
            <a:r>
              <a:rPr lang="en-US" dirty="0"/>
              <a:t>As an extreme limit, when K≈1, value of </a:t>
            </a:r>
            <a:r>
              <a:rPr lang="en-US" dirty="0" err="1"/>
              <a:t>f</a:t>
            </a:r>
            <a:r>
              <a:rPr lang="en-US" baseline="-25000" dirty="0" err="1"/>
              <a:t>F</a:t>
            </a:r>
            <a:r>
              <a:rPr lang="en-US" dirty="0"/>
              <a:t> for both inv and non inv ampr is approx. same.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6177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433A-4ECC-837C-28E2-44ED210A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5.TOTAL OUTPUT OFFSET VOLTAGE WITH FEEDBACK</a:t>
            </a:r>
            <a:endParaRPr lang="en-IN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666DA-B00B-9E8F-F14E-89F0A55DD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temperature &amp; power supplies are fixed, o/p offset voltage is a function of gain of op amp. </a:t>
                </a:r>
              </a:p>
              <a:p>
                <a:r>
                  <a:rPr lang="en-US" dirty="0"/>
                  <a:t>We know that A</a:t>
                </a:r>
                <a:r>
                  <a:rPr lang="en-US" baseline="-25000" dirty="0"/>
                  <a:t>F</a:t>
                </a:r>
                <a:r>
                  <a:rPr lang="en-US" dirty="0"/>
                  <a:t> &lt; A</a:t>
                </a:r>
              </a:p>
              <a:p>
                <a:r>
                  <a:rPr lang="en-US" dirty="0"/>
                  <a:t>Therefore </a:t>
                </a:r>
                <a:r>
                  <a:rPr lang="en-US" dirty="0" err="1"/>
                  <a:t>V</a:t>
                </a:r>
                <a:r>
                  <a:rPr lang="en-US" baseline="-25000" dirty="0" err="1"/>
                  <a:t>ooT</a:t>
                </a:r>
                <a:r>
                  <a:rPr lang="en-US" dirty="0"/>
                  <a:t> must always be smaller than that w/o f/b.</a:t>
                </a:r>
              </a:p>
              <a:p>
                <a:r>
                  <a:rPr lang="en-US" dirty="0"/>
                  <a:t>Total o/p offset V with f/b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Total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</m:t>
                        </m:r>
                        <m:r>
                          <m:rPr>
                            <m:nor/>
                          </m:rPr>
                          <a:rPr lang="en-US" dirty="0"/>
                          <m:t>/</m:t>
                        </m:r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offset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without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/</m:t>
                        </m:r>
                        <m:r>
                          <m:rPr>
                            <m:nor/>
                          </m:rPr>
                          <a:rPr lang="en-US" dirty="0"/>
                          <m:t>b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V</a:t>
                </a:r>
                <a:r>
                  <a:rPr lang="en-US" b="1" baseline="-25000" dirty="0" err="1">
                    <a:solidFill>
                      <a:srgbClr val="FF0000"/>
                    </a:solidFill>
                  </a:rPr>
                  <a:t>ooT</a:t>
                </a:r>
                <a:r>
                  <a:rPr lang="en-US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± 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Vsat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l-G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den>
                    </m:f>
                  </m:oMath>
                </a14:m>
                <a:endParaRPr lang="en-IN" dirty="0"/>
              </a:p>
              <a:p>
                <a:r>
                  <a:rPr lang="en-IN" dirty="0"/>
                  <a:t>± 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dirty="0"/>
                  <a:t> = saturation voltages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666DA-B00B-9E8F-F14E-89F0A55DD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247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5394E-EDDF-98C1-01C6-670C86F11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2948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Gain of f/b </a:t>
                </a:r>
                <a:r>
                  <a:rPr lang="en-US" dirty="0" err="1"/>
                  <a:t>ckt</a:t>
                </a:r>
                <a:r>
                  <a:rPr lang="en-US" dirty="0"/>
                  <a:t>  </a:t>
                </a:r>
                <a:r>
                  <a:rPr lang="el-GR" dirty="0"/>
                  <a:t>β</a:t>
                </a:r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o/p V of op amp w/o f/b can be +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baseline="-25000" dirty="0"/>
                  <a:t> </a:t>
                </a:r>
                <a:r>
                  <a:rPr lang="en-IN" dirty="0"/>
                  <a:t>or –</a:t>
                </a:r>
                <a:r>
                  <a:rPr lang="en-IN" dirty="0" err="1"/>
                  <a:t>V</a:t>
                </a:r>
                <a:r>
                  <a:rPr lang="en-IN" baseline="-25000" dirty="0" err="1"/>
                  <a:t>sat</a:t>
                </a:r>
                <a:r>
                  <a:rPr lang="en-IN" dirty="0"/>
                  <a:t> </a:t>
                </a:r>
                <a:r>
                  <a:rPr lang="en-IN" dirty="0" err="1"/>
                  <a:t>bcoz</a:t>
                </a:r>
                <a:r>
                  <a:rPr lang="en-IN" dirty="0"/>
                  <a:t> of its very high V gain 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5394E-EDDF-98C1-01C6-670C86F11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29486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3517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876A-9128-1251-4F4E-B874E09E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Special cases of inverting ampr with f/b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52EE-3364-8BE3-79F1-9085C5FD7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Current to voltage converter</a:t>
            </a:r>
          </a:p>
          <a:p>
            <a:r>
              <a:rPr lang="en-US" dirty="0"/>
              <a:t>2. Inverter.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5465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774-6FCB-C945-B482-72443003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1. CURRENT TO VOLTAGE CONVERTER</a:t>
            </a:r>
            <a:endParaRPr lang="en-IN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F52116-50C8-E120-B23E-F503464D0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Ideal v gain of inverting amp 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From 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eqn</a:t>
                </a:r>
                <a:r>
                  <a:rPr lang="en-IN" b="1" dirty="0">
                    <a:solidFill>
                      <a:srgbClr val="FF0000"/>
                    </a:solidFill>
                  </a:rPr>
                  <a:t>(9) ----------- A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="1" i="0" baseline="-25000" dirty="0" smtClean="0">
                            <a:solidFill>
                              <a:srgbClr val="FF0000"/>
                            </a:solidFill>
                          </a:rPr>
                          <m:t>in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     </a:t>
                </a:r>
                <a:r>
                  <a:rPr lang="en-IN" dirty="0">
                    <a:solidFill>
                      <a:srgbClr val="FF0000"/>
                    </a:solidFill>
                  </a:rPr>
                  <a:t>(ideal)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F52116-50C8-E120-B23E-F503464D0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F42CBD3-6357-FA1C-3D4B-5ADB25F23A4B}"/>
              </a:ext>
            </a:extLst>
          </p:cNvPr>
          <p:cNvSpPr txBox="1"/>
          <p:nvPr/>
        </p:nvSpPr>
        <p:spPr>
          <a:xfrm>
            <a:off x="3746377" y="6308209"/>
            <a:ext cx="487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Fig: current to voltage converter.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91342-FD09-A3FD-1049-F22A7302F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34" t="40205" r="7583" b="13021"/>
          <a:stretch/>
        </p:blipFill>
        <p:spPr>
          <a:xfrm rot="10800000">
            <a:off x="3559946" y="3240344"/>
            <a:ext cx="4705164" cy="30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55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9C5AA-A93E-B5FB-3516-BC6A5A05B3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035" y="698160"/>
                <a:ext cx="10515600" cy="59245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o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−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Vin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a:rPr lang="en-US" b="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R</a:t>
                </a:r>
                <a:r>
                  <a:rPr lang="en-IN" baseline="-25000" dirty="0"/>
                  <a:t>F</a:t>
                </a:r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Since V</a:t>
                </a:r>
                <a:r>
                  <a:rPr lang="en-IN" baseline="-25000" dirty="0"/>
                  <a:t>1</a:t>
                </a:r>
                <a:r>
                  <a:rPr lang="en-IN" dirty="0"/>
                  <a:t>=0 and V</a:t>
                </a:r>
                <a:r>
                  <a:rPr lang="en-IN" baseline="-25000" dirty="0"/>
                  <a:t>1</a:t>
                </a:r>
                <a:r>
                  <a:rPr lang="en-IN" dirty="0"/>
                  <a:t>=V</a:t>
                </a:r>
                <a:r>
                  <a:rPr lang="en-IN" baseline="-25000" dirty="0"/>
                  <a:t>2 </a:t>
                </a:r>
                <a:endParaRPr lang="en-IN" dirty="0"/>
              </a:p>
              <a:p>
                <a:r>
                  <a:rPr lang="en-IN" dirty="0"/>
                  <a:t>V</a:t>
                </a:r>
                <a:r>
                  <a:rPr lang="en-IN" baseline="-25000" dirty="0"/>
                  <a:t>in</a:t>
                </a:r>
                <a:r>
                  <a:rPr lang="en-IN" dirty="0"/>
                  <a:t>/R</a:t>
                </a:r>
                <a:r>
                  <a:rPr lang="en-IN" baseline="-25000" dirty="0"/>
                  <a:t>1 </a:t>
                </a:r>
                <a:r>
                  <a:rPr lang="en-IN" dirty="0"/>
                  <a:t>= </a:t>
                </a:r>
                <a:r>
                  <a:rPr lang="en-IN" dirty="0" err="1"/>
                  <a:t>i</a:t>
                </a:r>
                <a:r>
                  <a:rPr lang="en-IN" baseline="-25000" dirty="0" err="1"/>
                  <a:t>in</a:t>
                </a:r>
                <a:r>
                  <a:rPr lang="en-IN" baseline="-25000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0−</m:t>
                        </m:r>
                        <m:r>
                          <m:rPr>
                            <m:nor/>
                          </m:rPr>
                          <a:rPr lang="en-IN" dirty="0"/>
                          <m:t>Vo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:r>
                  <a:rPr lang="en-IN" dirty="0" err="1"/>
                  <a:t>i</a:t>
                </a:r>
                <a:r>
                  <a:rPr lang="en-IN" baseline="-25000" dirty="0" err="1"/>
                  <a:t>in</a:t>
                </a:r>
                <a:endParaRPr lang="en-IN" baseline="-25000" dirty="0"/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= - 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i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in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IN" b="1" dirty="0">
                    <a:solidFill>
                      <a:srgbClr val="FF0000"/>
                    </a:solidFill>
                  </a:rPr>
                  <a:t>R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IN" b="1" dirty="0">
                    <a:solidFill>
                      <a:srgbClr val="FF0000"/>
                    </a:solidFill>
                  </a:rPr>
                  <a:t> ------------ (17)    </a:t>
                </a:r>
              </a:p>
              <a:p>
                <a:r>
                  <a:rPr lang="en-IN" dirty="0"/>
                  <a:t>That is if we replace V</a:t>
                </a:r>
                <a:r>
                  <a:rPr lang="en-IN" baseline="-25000" dirty="0"/>
                  <a:t>in </a:t>
                </a:r>
                <a:r>
                  <a:rPr lang="en-IN" dirty="0"/>
                  <a:t> and R</a:t>
                </a:r>
                <a:r>
                  <a:rPr lang="en-IN" baseline="-25000" dirty="0"/>
                  <a:t>1</a:t>
                </a:r>
                <a:r>
                  <a:rPr lang="en-IN" dirty="0"/>
                  <a:t> by a current </a:t>
                </a:r>
                <a:r>
                  <a:rPr lang="en-IN" dirty="0" err="1"/>
                  <a:t>soure</a:t>
                </a:r>
                <a:r>
                  <a:rPr lang="en-IN" dirty="0"/>
                  <a:t> </a:t>
                </a:r>
                <a:r>
                  <a:rPr lang="en-IN" dirty="0" err="1"/>
                  <a:t>i</a:t>
                </a:r>
                <a:r>
                  <a:rPr lang="en-IN" baseline="-25000" dirty="0" err="1"/>
                  <a:t>in</a:t>
                </a:r>
                <a:r>
                  <a:rPr lang="en-IN" dirty="0"/>
                  <a:t> as shown in fig., o/p voltage V</a:t>
                </a:r>
                <a:r>
                  <a:rPr lang="en-IN" baseline="-25000" dirty="0"/>
                  <a:t>o </a:t>
                </a:r>
                <a:r>
                  <a:rPr lang="en-IN" dirty="0"/>
                  <a:t> becomes proportional to </a:t>
                </a:r>
                <a:r>
                  <a:rPr lang="en-IN" dirty="0" err="1"/>
                  <a:t>i</a:t>
                </a:r>
                <a:r>
                  <a:rPr lang="en-IN" dirty="0"/>
                  <a:t>/p current </a:t>
                </a:r>
                <a:r>
                  <a:rPr lang="en-IN" dirty="0" err="1"/>
                  <a:t>i</a:t>
                </a:r>
                <a:r>
                  <a:rPr lang="en-IN" baseline="-25000" dirty="0" err="1"/>
                  <a:t>in</a:t>
                </a:r>
                <a:r>
                  <a:rPr lang="en-IN" dirty="0"/>
                  <a:t>.</a:t>
                </a:r>
              </a:p>
              <a:p>
                <a:r>
                  <a:rPr lang="en-IN" dirty="0"/>
                  <a:t> that is,  the </a:t>
                </a:r>
                <a:r>
                  <a:rPr lang="en-IN" dirty="0" err="1"/>
                  <a:t>ckt</a:t>
                </a:r>
                <a:r>
                  <a:rPr lang="en-IN" dirty="0"/>
                  <a:t> converts </a:t>
                </a:r>
                <a:r>
                  <a:rPr lang="en-IN" dirty="0" err="1"/>
                  <a:t>i</a:t>
                </a:r>
                <a:r>
                  <a:rPr lang="en-IN" dirty="0"/>
                  <a:t>/p current into a proportional o/p voltage.</a:t>
                </a:r>
              </a:p>
              <a:p>
                <a:r>
                  <a:rPr lang="en-IN" dirty="0"/>
                  <a:t>Application : used in sensing current from photodetectors, in digital to </a:t>
                </a:r>
                <a:r>
                  <a:rPr lang="en-IN" dirty="0" err="1"/>
                  <a:t>analog</a:t>
                </a:r>
                <a:r>
                  <a:rPr lang="en-IN" dirty="0"/>
                  <a:t> converter applications.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B9C5AA-A93E-B5FB-3516-BC6A5A05B3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35" y="698160"/>
                <a:ext cx="10515600" cy="5924581"/>
              </a:xfrm>
              <a:blipFill>
                <a:blip r:embed="rId2"/>
                <a:stretch>
                  <a:fillRect l="-1043" r="-1913" b="-3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1966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ACA-4AC6-C22A-2696-7422CE44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2.INVERTER</a:t>
            </a:r>
            <a:endParaRPr lang="en-IN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851D8-3F92-D69B-90B7-4217D205F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need an output s/g equal in magnitude but </a:t>
                </a:r>
                <a:r>
                  <a:rPr lang="en-US" dirty="0" err="1"/>
                  <a:t>opp</a:t>
                </a:r>
                <a:r>
                  <a:rPr lang="en-US" dirty="0"/>
                  <a:t> in phase to that of </a:t>
                </a:r>
                <a:r>
                  <a:rPr lang="en-US" dirty="0" err="1"/>
                  <a:t>i</a:t>
                </a:r>
                <a:r>
                  <a:rPr lang="en-US" dirty="0"/>
                  <a:t>/p s/g, we use inverter.</a:t>
                </a:r>
              </a:p>
              <a:p>
                <a:r>
                  <a:rPr lang="en-US" dirty="0"/>
                  <a:t>The inverting amplifier </a:t>
                </a:r>
                <a:r>
                  <a:rPr lang="en-US" dirty="0" err="1"/>
                  <a:t>ckt</a:t>
                </a:r>
                <a:r>
                  <a:rPr lang="en-US" dirty="0"/>
                  <a:t> works as an inverter if R</a:t>
                </a:r>
                <a:r>
                  <a:rPr lang="en-US" baseline="-25000" dirty="0"/>
                  <a:t>1</a:t>
                </a:r>
                <a:r>
                  <a:rPr lang="en-US" dirty="0"/>
                  <a:t> = R</a:t>
                </a:r>
                <a:r>
                  <a:rPr lang="en-US" baseline="-25000" dirty="0"/>
                  <a:t>F</a:t>
                </a:r>
                <a:r>
                  <a:rPr lang="en-US" dirty="0"/>
                  <a:t> .</a:t>
                </a:r>
              </a:p>
              <a:p>
                <a:r>
                  <a:rPr lang="en-US" dirty="0"/>
                  <a:t>All the </a:t>
                </a:r>
                <a:r>
                  <a:rPr lang="en-US" dirty="0" err="1"/>
                  <a:t>eqns</a:t>
                </a:r>
                <a:r>
                  <a:rPr lang="en-US" dirty="0"/>
                  <a:t> for inverting ampr are applicable here. </a:t>
                </a:r>
              </a:p>
              <a:p>
                <a:r>
                  <a:rPr lang="en-US" dirty="0"/>
                  <a:t>Here </a:t>
                </a:r>
                <a:r>
                  <a:rPr lang="el-GR" dirty="0"/>
                  <a:t>β</a:t>
                </a:r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/>
                  <a:t>(1+Aβ) = (1+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)</a:t>
                </a:r>
              </a:p>
              <a:p>
                <a:r>
                  <a:rPr lang="en-IN" dirty="0"/>
                  <a:t>The </a:t>
                </a:r>
                <a:r>
                  <a:rPr lang="en-IN" dirty="0" err="1"/>
                  <a:t>eqns</a:t>
                </a:r>
                <a:r>
                  <a:rPr lang="en-IN" dirty="0"/>
                  <a:t> can be applied by merely substituting 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) for (1+Aβ) since β=1/2.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851D8-3F92-D69B-90B7-4217D205F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465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99056-4A4A-98D3-62E6-25A5155BF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7" t="14143" r="3630" b="5598"/>
          <a:stretch/>
        </p:blipFill>
        <p:spPr>
          <a:xfrm rot="10800000">
            <a:off x="1793287" y="541538"/>
            <a:ext cx="8957569" cy="59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64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B993-E0E0-F05C-C3DA-8E70E01B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C4DB4-F5E1-552B-5F41-31C1A3792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Overall gain or Closed loop gain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</a:t>
                </a:r>
                <a:r>
                  <a:rPr lang="en-US" sz="2800" baseline="-25000" dirty="0" err="1"/>
                  <a:t>f</a:t>
                </a:r>
                <a:r>
                  <a:rPr lang="en-US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V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dirty="0"/>
                          <m:t>V</m:t>
                        </m:r>
                        <m:r>
                          <m:rPr>
                            <m:nor/>
                          </m:rPr>
                          <a:rPr lang="en-US" sz="2800" b="0" i="0" baseline="-25000" dirty="0" smtClean="0"/>
                          <m:t>s</m:t>
                        </m:r>
                      </m:den>
                    </m:f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		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	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</a:t>
                </a:r>
                <a:r>
                  <a:rPr lang="en-US" sz="2800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sz="28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IN" b="1" dirty="0"/>
                  <a:t>    ------------- for –</a:t>
                </a:r>
                <a:r>
                  <a:rPr lang="en-IN" b="1" dirty="0" err="1"/>
                  <a:t>ve</a:t>
                </a:r>
                <a:r>
                  <a:rPr lang="en-IN" b="1" dirty="0"/>
                  <a:t> f/b, gain decreases</a:t>
                </a:r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	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A</a:t>
                </a:r>
                <a:r>
                  <a:rPr lang="en-US" sz="2800" b="1" baseline="-25000" dirty="0" err="1">
                    <a:solidFill>
                      <a:srgbClr val="FF0000"/>
                    </a:solidFill>
                  </a:rPr>
                  <a:t>f</a:t>
                </a:r>
                <a:r>
                  <a:rPr lang="en-US" sz="2800" b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(1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b="1" dirty="0">
                            <a:solidFill>
                              <a:srgbClr val="FF0000"/>
                            </a:solidFill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IN" b="1" dirty="0"/>
                  <a:t>   --------------for +</a:t>
                </a:r>
                <a:r>
                  <a:rPr lang="en-IN" b="1" dirty="0" err="1"/>
                  <a:t>ve</a:t>
                </a:r>
                <a:r>
                  <a:rPr lang="en-IN" b="1" dirty="0"/>
                  <a:t> f/b, gain increases</a:t>
                </a:r>
              </a:p>
              <a:p>
                <a:pPr marL="0" indent="0">
                  <a:buNone/>
                </a:pPr>
                <a:endParaRPr lang="en-IN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2C4DB4-F5E1-552B-5F41-31C1A3792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80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5292</Words>
  <Application>Microsoft Office PowerPoint</Application>
  <PresentationFormat>Widescreen</PresentationFormat>
  <Paragraphs>423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Heebo</vt:lpstr>
      <vt:lpstr>Noticia Text</vt:lpstr>
      <vt:lpstr>Nunito</vt:lpstr>
      <vt:lpstr>Wingdings</vt:lpstr>
      <vt:lpstr>Office Theme</vt:lpstr>
      <vt:lpstr>OP AMP WITH NEGATIVE FEEDBACK</vt:lpstr>
      <vt:lpstr>Introduction</vt:lpstr>
      <vt:lpstr>PowerPoint Presentation</vt:lpstr>
      <vt:lpstr>Feedback </vt:lpstr>
      <vt:lpstr>PowerPoint Presentation</vt:lpstr>
      <vt:lpstr>PowerPoint Presentation</vt:lpstr>
      <vt:lpstr>Effect of negative feedback on amplifier performance: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Bandwidth and Gain-bandwidth Product:</vt:lpstr>
      <vt:lpstr>PowerPoint Presentation</vt:lpstr>
      <vt:lpstr>Block diagram representation of f/b configurations</vt:lpstr>
      <vt:lpstr>PowerPoint Presentation</vt:lpstr>
      <vt:lpstr>PowerPoint Presentation</vt:lpstr>
      <vt:lpstr>PowerPoint Presentation</vt:lpstr>
      <vt:lpstr>PowerPoint Presentation</vt:lpstr>
      <vt:lpstr>Voltage-Series Feedback </vt:lpstr>
      <vt:lpstr>PowerPoint Presentation</vt:lpstr>
      <vt:lpstr>Voltage-Shunt Feedback </vt:lpstr>
      <vt:lpstr>PowerPoint Presentation</vt:lpstr>
      <vt:lpstr>Current-Series Feedback </vt:lpstr>
      <vt:lpstr>PowerPoint Presentation</vt:lpstr>
      <vt:lpstr>Current-Shunt Feedback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 Amp circuits with voltage series feedback</vt:lpstr>
      <vt:lpstr>PowerPoint Presentation</vt:lpstr>
      <vt:lpstr>PowerPoint Presentation</vt:lpstr>
      <vt:lpstr>1.CLOSED LOOP VOLTAGE GAIN (Af)</vt:lpstr>
      <vt:lpstr>PowerPoint Presentation</vt:lpstr>
      <vt:lpstr>PowerPoint Presentation</vt:lpstr>
      <vt:lpstr>PowerPoint Presentation</vt:lpstr>
      <vt:lpstr>Block diagram representation of non inverting ampr with f/b.     </vt:lpstr>
      <vt:lpstr>PowerPoint Presentation</vt:lpstr>
      <vt:lpstr>2. INPUT RESISTANCE WITH FEEDBACK</vt:lpstr>
      <vt:lpstr>PowerPoint Presentation</vt:lpstr>
      <vt:lpstr>3.OUTPUT RESISTANCE WITH FEEDBACK</vt:lpstr>
      <vt:lpstr>PowerPoint Presentation</vt:lpstr>
      <vt:lpstr>PowerPoint Presentation</vt:lpstr>
      <vt:lpstr>4.BANDWIDTH WITH FEEDBACK</vt:lpstr>
      <vt:lpstr>Open loop gain vs freq curve of the 741 IC </vt:lpstr>
      <vt:lpstr>PowerPoint Presentation</vt:lpstr>
      <vt:lpstr>PowerPoint Presentation</vt:lpstr>
      <vt:lpstr>PowerPoint Presentation</vt:lpstr>
      <vt:lpstr>5.TOTAL O/P OFFSET VOLATGE WITH FEEDBACK</vt:lpstr>
      <vt:lpstr>PowerPoint Presentation</vt:lpstr>
      <vt:lpstr>PowerPoint Presentation</vt:lpstr>
      <vt:lpstr>Special case of non-inverting ampr with f/b</vt:lpstr>
      <vt:lpstr>VOLTAGE FOLLOWER</vt:lpstr>
      <vt:lpstr>Here all o/p V is fed back to the inv terminal of op amp. Consequently gain of f/b ckt is unity β = AF = 1</vt:lpstr>
      <vt:lpstr>PowerPoint Presentation</vt:lpstr>
      <vt:lpstr>PROBLEMS</vt:lpstr>
      <vt:lpstr>Op Amp circuits with voltage shunt feedback</vt:lpstr>
      <vt:lpstr>PowerPoint Presentation</vt:lpstr>
      <vt:lpstr>1.CLOSED LOOP VOLTAGE GAIN</vt:lpstr>
      <vt:lpstr>PowerPoint Presentation</vt:lpstr>
      <vt:lpstr>PowerPoint Presentation</vt:lpstr>
      <vt:lpstr>PowerPoint Presentation</vt:lpstr>
      <vt:lpstr>Inverting input terminal at virtual ground</vt:lpstr>
      <vt:lpstr>PowerPoint Presentation</vt:lpstr>
      <vt:lpstr>2. INPUT RESISTANCE WITH FEEDBACK</vt:lpstr>
      <vt:lpstr>Miller theorem applied to op amp</vt:lpstr>
      <vt:lpstr>PowerPoint Presentation</vt:lpstr>
      <vt:lpstr>For an amplifier with output resistance, the equivalent shunt contribution from RF is</vt:lpstr>
      <vt:lpstr>Easiest method of finding i/p res is to millerize the f/b res RF. Split RF into 2 miller components as shown in fig.</vt:lpstr>
      <vt:lpstr>PowerPoint Presentation</vt:lpstr>
      <vt:lpstr>3.OUTPUT RESISTANCE WITH FEEDBACK</vt:lpstr>
      <vt:lpstr>Fig: Thevenin’s eqvt ckt for RoF of the inverting ampr</vt:lpstr>
      <vt:lpstr>4.BW WITH FEEDBACK</vt:lpstr>
      <vt:lpstr>PowerPoint Presentation</vt:lpstr>
      <vt:lpstr>PowerPoint Presentation</vt:lpstr>
      <vt:lpstr>5.TOTAL OUTPUT OFFSET VOLTAGE WITH FEEDBACK</vt:lpstr>
      <vt:lpstr>PowerPoint Presentation</vt:lpstr>
      <vt:lpstr>Special cases of inverting ampr with f/b</vt:lpstr>
      <vt:lpstr>1. CURRENT TO VOLTAGE CONVERTER</vt:lpstr>
      <vt:lpstr>PowerPoint Presentation</vt:lpstr>
      <vt:lpstr>2.INVERTER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R</dc:creator>
  <cp:lastModifiedBy>S R</cp:lastModifiedBy>
  <cp:revision>2</cp:revision>
  <dcterms:created xsi:type="dcterms:W3CDTF">2023-10-01T05:02:03Z</dcterms:created>
  <dcterms:modified xsi:type="dcterms:W3CDTF">2023-10-01T05:04:52Z</dcterms:modified>
</cp:coreProperties>
</file>